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38"/>
  </p:notesMasterIdLst>
  <p:sldIdLst>
    <p:sldId id="426" r:id="rId2"/>
    <p:sldId id="520" r:id="rId3"/>
    <p:sldId id="652" r:id="rId4"/>
    <p:sldId id="640" r:id="rId5"/>
    <p:sldId id="653" r:id="rId6"/>
    <p:sldId id="654" r:id="rId7"/>
    <p:sldId id="275" r:id="rId8"/>
    <p:sldId id="655" r:id="rId9"/>
    <p:sldId id="657" r:id="rId10"/>
    <p:sldId id="658" r:id="rId11"/>
    <p:sldId id="659" r:id="rId12"/>
    <p:sldId id="660" r:id="rId13"/>
    <p:sldId id="661" r:id="rId14"/>
    <p:sldId id="662" r:id="rId15"/>
    <p:sldId id="663" r:id="rId16"/>
    <p:sldId id="664" r:id="rId17"/>
    <p:sldId id="665" r:id="rId18"/>
    <p:sldId id="666" r:id="rId19"/>
    <p:sldId id="667" r:id="rId20"/>
    <p:sldId id="901" r:id="rId21"/>
    <p:sldId id="685" r:id="rId22"/>
    <p:sldId id="875" r:id="rId23"/>
    <p:sldId id="902" r:id="rId24"/>
    <p:sldId id="876" r:id="rId25"/>
    <p:sldId id="694" r:id="rId26"/>
    <p:sldId id="695" r:id="rId27"/>
    <p:sldId id="879" r:id="rId28"/>
    <p:sldId id="881" r:id="rId29"/>
    <p:sldId id="882" r:id="rId30"/>
    <p:sldId id="883" r:id="rId31"/>
    <p:sldId id="884" r:id="rId32"/>
    <p:sldId id="885" r:id="rId33"/>
    <p:sldId id="886" r:id="rId34"/>
    <p:sldId id="726" r:id="rId35"/>
    <p:sldId id="727" r:id="rId36"/>
    <p:sldId id="732" r:id="rId37"/>
    <p:sldId id="731" r:id="rId38"/>
    <p:sldId id="873" r:id="rId39"/>
    <p:sldId id="703" r:id="rId40"/>
    <p:sldId id="704" r:id="rId41"/>
    <p:sldId id="705" r:id="rId42"/>
    <p:sldId id="706" r:id="rId43"/>
    <p:sldId id="707" r:id="rId44"/>
    <p:sldId id="708" r:id="rId45"/>
    <p:sldId id="709" r:id="rId46"/>
    <p:sldId id="710" r:id="rId47"/>
    <p:sldId id="711" r:id="rId48"/>
    <p:sldId id="896" r:id="rId49"/>
    <p:sldId id="897" r:id="rId50"/>
    <p:sldId id="738" r:id="rId51"/>
    <p:sldId id="743" r:id="rId52"/>
    <p:sldId id="891" r:id="rId53"/>
    <p:sldId id="745" r:id="rId54"/>
    <p:sldId id="746" r:id="rId55"/>
    <p:sldId id="747" r:id="rId56"/>
    <p:sldId id="749" r:id="rId57"/>
    <p:sldId id="750" r:id="rId58"/>
    <p:sldId id="892" r:id="rId59"/>
    <p:sldId id="893" r:id="rId60"/>
    <p:sldId id="895" r:id="rId61"/>
    <p:sldId id="755" r:id="rId62"/>
    <p:sldId id="756" r:id="rId63"/>
    <p:sldId id="757" r:id="rId64"/>
    <p:sldId id="758" r:id="rId65"/>
    <p:sldId id="759" r:id="rId66"/>
    <p:sldId id="760" r:id="rId67"/>
    <p:sldId id="762" r:id="rId68"/>
    <p:sldId id="788" r:id="rId69"/>
    <p:sldId id="789" r:id="rId70"/>
    <p:sldId id="790" r:id="rId71"/>
    <p:sldId id="792" r:id="rId72"/>
    <p:sldId id="793" r:id="rId73"/>
    <p:sldId id="770" r:id="rId74"/>
    <p:sldId id="771" r:id="rId75"/>
    <p:sldId id="772" r:id="rId76"/>
    <p:sldId id="773" r:id="rId77"/>
    <p:sldId id="774" r:id="rId78"/>
    <p:sldId id="775" r:id="rId79"/>
    <p:sldId id="776" r:id="rId80"/>
    <p:sldId id="924" r:id="rId81"/>
    <p:sldId id="938" r:id="rId82"/>
    <p:sldId id="923" r:id="rId83"/>
    <p:sldId id="926" r:id="rId84"/>
    <p:sldId id="927" r:id="rId85"/>
    <p:sldId id="928" r:id="rId86"/>
    <p:sldId id="918" r:id="rId87"/>
    <p:sldId id="919" r:id="rId88"/>
    <p:sldId id="794" r:id="rId89"/>
    <p:sldId id="908" r:id="rId90"/>
    <p:sldId id="921" r:id="rId91"/>
    <p:sldId id="913" r:id="rId92"/>
    <p:sldId id="922" r:id="rId93"/>
    <p:sldId id="916" r:id="rId94"/>
    <p:sldId id="929" r:id="rId95"/>
    <p:sldId id="930" r:id="rId96"/>
    <p:sldId id="887" r:id="rId97"/>
    <p:sldId id="889" r:id="rId98"/>
    <p:sldId id="800" r:id="rId99"/>
    <p:sldId id="801" r:id="rId100"/>
    <p:sldId id="862" r:id="rId101"/>
    <p:sldId id="863" r:id="rId102"/>
    <p:sldId id="865" r:id="rId103"/>
    <p:sldId id="866" r:id="rId104"/>
    <p:sldId id="931" r:id="rId105"/>
    <p:sldId id="932" r:id="rId106"/>
    <p:sldId id="940" r:id="rId107"/>
    <p:sldId id="942" r:id="rId108"/>
    <p:sldId id="943" r:id="rId109"/>
    <p:sldId id="944" r:id="rId110"/>
    <p:sldId id="867" r:id="rId111"/>
    <p:sldId id="868" r:id="rId112"/>
    <p:sldId id="945" r:id="rId113"/>
    <p:sldId id="946" r:id="rId114"/>
    <p:sldId id="947" r:id="rId115"/>
    <p:sldId id="949" r:id="rId116"/>
    <p:sldId id="950" r:id="rId117"/>
    <p:sldId id="951" r:id="rId118"/>
    <p:sldId id="952" r:id="rId119"/>
    <p:sldId id="953" r:id="rId120"/>
    <p:sldId id="954" r:id="rId121"/>
    <p:sldId id="955" r:id="rId122"/>
    <p:sldId id="956" r:id="rId123"/>
    <p:sldId id="957" r:id="rId124"/>
    <p:sldId id="961" r:id="rId125"/>
    <p:sldId id="958" r:id="rId126"/>
    <p:sldId id="959" r:id="rId127"/>
    <p:sldId id="960" r:id="rId128"/>
    <p:sldId id="962" r:id="rId129"/>
    <p:sldId id="963" r:id="rId130"/>
    <p:sldId id="890" r:id="rId131"/>
    <p:sldId id="850" r:id="rId132"/>
    <p:sldId id="852" r:id="rId133"/>
    <p:sldId id="853" r:id="rId134"/>
    <p:sldId id="854" r:id="rId135"/>
    <p:sldId id="899" r:id="rId136"/>
    <p:sldId id="856" r:id="rId1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9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DD730D"/>
    <a:srgbClr val="FFFFFF"/>
    <a:srgbClr val="F2F2F2"/>
    <a:srgbClr val="FD7D00"/>
    <a:srgbClr val="D9D9D9"/>
    <a:srgbClr val="F8F8F8"/>
    <a:srgbClr val="A6A6A6"/>
    <a:srgbClr val="F237E0"/>
    <a:srgbClr val="FF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43" autoAdjust="0"/>
    <p:restoredTop sz="64037" autoAdjust="0"/>
  </p:normalViewPr>
  <p:slideViewPr>
    <p:cSldViewPr snapToGrid="0">
      <p:cViewPr>
        <p:scale>
          <a:sx n="66" d="100"/>
          <a:sy n="66" d="100"/>
        </p:scale>
        <p:origin x="2568" y="894"/>
      </p:cViewPr>
      <p:guideLst>
        <p:guide orient="horz" pos="4296"/>
        <p:guide pos="3840"/>
      </p:guideLst>
    </p:cSldViewPr>
  </p:slideViewPr>
  <p:outlineViewPr>
    <p:cViewPr>
      <p:scale>
        <a:sx n="33" d="100"/>
        <a:sy n="33" d="100"/>
      </p:scale>
      <p:origin x="0" y="-172"/>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12/13/2023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a:p>
            <a:endParaRPr lang="en-US" dirty="0"/>
          </a:p>
          <a:p>
            <a:r>
              <a:rPr lang="en-US" dirty="0"/>
              <a:t>Over the next hour I'm going to take you on a guided tour of ten different authentication and authorization techniques. </a:t>
            </a:r>
          </a:p>
          <a:p>
            <a:endParaRPr lang="en-US" dirty="0"/>
          </a:p>
          <a:p>
            <a:r>
              <a:rPr lang="en-US" dirty="0"/>
              <a:t>When you leave this room, assuming you stay awake, you'll know how each of them work at a fundamental level, how they compare with each other, and some things to consider when implementing them. </a:t>
            </a:r>
          </a:p>
          <a:p>
            <a:endParaRPr lang="en-US" dirty="0"/>
          </a:p>
          <a:p>
            <a:r>
              <a:rPr lang="en-US" dirty="0"/>
              <a:t>TODO update </a:t>
            </a:r>
            <a:r>
              <a:rPr lang="en-US" dirty="0" err="1"/>
              <a:t>qrcode</a:t>
            </a:r>
            <a:endParaRPr lang="en-US" dirty="0"/>
          </a:p>
          <a:p>
            <a:endParaRPr lang="en-US" dirty="0"/>
          </a:p>
          <a:p>
            <a:r>
              <a:rPr lang="en-US" b="1" dirty="0"/>
              <a:t>TODO: </a:t>
            </a:r>
            <a:endParaRPr lang="en-US" b="0" dirty="0"/>
          </a:p>
          <a:p>
            <a:pPr marL="171450" indent="-171450">
              <a:buFont typeface="Arial" panose="020B0604020202020204" pitchFamily="34" charset="0"/>
              <a:buChar char="•"/>
            </a:pPr>
            <a:r>
              <a:rPr lang="en-US" b="0" dirty="0"/>
              <a:t>Passkeys</a:t>
            </a:r>
            <a:endParaRPr lang="en-US" b="1"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63686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doesn't have an authenticated session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234612366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200449506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you're paying really close attention, you may have spotted a gap in my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 talked about SSO using JSON Web Tokens, both systems that Alice was accessing had access to the same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great if you control both systems; but it's more complex when you're implementing SSO with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77783597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Instead of using a shared private key, SAML uses public key cryptography for signing and validation.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159533468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idea behind public key crypto is that there are </a:t>
            </a:r>
            <a:r>
              <a:rPr lang="en-US" sz="1200" b="1" i="0" kern="1200" dirty="0">
                <a:solidFill>
                  <a:schemeClr val="tx1"/>
                </a:solidFill>
                <a:effectLst/>
                <a:latin typeface="+mn-lt"/>
                <a:ea typeface="+mn-ea"/>
                <a:cs typeface="+mn-cs"/>
              </a:rPr>
              <a:t>key pairs</a:t>
            </a:r>
            <a:r>
              <a:rPr lang="en-US" sz="1200" b="0" i="0" kern="1200" dirty="0">
                <a:solidFill>
                  <a:schemeClr val="tx1"/>
                </a:solidFill>
                <a:effectLst/>
                <a:latin typeface="+mn-lt"/>
                <a:ea typeface="+mn-ea"/>
                <a:cs typeface="+mn-cs"/>
              </a:rPr>
              <a:t> that contain two mathematically linked keys, a public key and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keys are special because there are algorithms where…</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 message </a:t>
            </a:r>
            <a:r>
              <a:rPr lang="en-US" sz="1200" b="0" i="1" kern="1200" dirty="0">
                <a:solidFill>
                  <a:schemeClr val="tx1"/>
                </a:solidFill>
                <a:effectLst/>
                <a:latin typeface="+mn-lt"/>
                <a:ea typeface="+mn-ea"/>
                <a:cs typeface="+mn-cs"/>
              </a:rPr>
              <a:t>signed </a:t>
            </a:r>
            <a:r>
              <a:rPr lang="en-US" sz="1200" b="0" i="0" kern="1200" dirty="0">
                <a:solidFill>
                  <a:schemeClr val="tx1"/>
                </a:solidFill>
                <a:effectLst/>
                <a:latin typeface="+mn-lt"/>
                <a:ea typeface="+mn-ea"/>
                <a:cs typeface="+mn-cs"/>
              </a:rPr>
              <a:t>with the private key can be </a:t>
            </a:r>
            <a:r>
              <a:rPr lang="en-US" sz="1200" b="0" i="1" kern="1200" dirty="0">
                <a:solidFill>
                  <a:schemeClr val="tx1"/>
                </a:solidFill>
                <a:effectLst/>
                <a:latin typeface="+mn-lt"/>
                <a:ea typeface="+mn-ea"/>
                <a:cs typeface="+mn-cs"/>
              </a:rPr>
              <a:t>verified </a:t>
            </a:r>
            <a:r>
              <a:rPr lang="en-US" sz="1200" b="0" i="0" kern="1200" dirty="0">
                <a:solidFill>
                  <a:schemeClr val="tx1"/>
                </a:solidFill>
                <a:effectLst/>
                <a:latin typeface="+mn-lt"/>
                <a:ea typeface="+mn-ea"/>
                <a:cs typeface="+mn-cs"/>
              </a:rPr>
              <a:t>with the public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very similar to an HMAC algorithm, except that there are separate keys for the original hashing and the signature verification.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199318948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generates one of those keypairs.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keeps the private key private, but it makes the public key freely available through a standardized SAML interface.</a:t>
            </a: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388719053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when Alice logs into the Identity Provider, it creates a token containing her identity and signs it using its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token is then sent back to Alice in the response to her login request.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265650928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gets redirected to the Service Provider, which uses the Identity Provider's </a:t>
            </a:r>
            <a:r>
              <a:rPr lang="en-US" sz="1200" b="1" i="0" kern="1200" dirty="0">
                <a:solidFill>
                  <a:schemeClr val="tx1"/>
                </a:solidFill>
                <a:effectLst/>
                <a:latin typeface="+mn-lt"/>
                <a:ea typeface="+mn-ea"/>
                <a:cs typeface="+mn-cs"/>
              </a:rPr>
              <a:t>public</a:t>
            </a:r>
            <a:r>
              <a:rPr lang="en-US" sz="1200" b="0" i="0" kern="1200" dirty="0">
                <a:solidFill>
                  <a:schemeClr val="tx1"/>
                </a:solidFill>
                <a:effectLst/>
                <a:latin typeface="+mn-lt"/>
                <a:ea typeface="+mn-ea"/>
                <a:cs typeface="+mn-cs"/>
              </a:rPr>
              <a:t> key to verify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Public key cryptography allows for the same sort of message signing that we talked about earlier, but it doesn't require the client and server to share a private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109466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this to work, both the Service Provider and Identity Provider must use the same value to identify a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Microsoft says that Alice's email address is alice@outlook.com, then the service provider needs to be able to link alice@outlook.com to some record in their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Generally this means that if you're using SAML for SSO, you need to make sure that those identifier values are kept consistent between the two systems.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232611788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MFA can be difficult to implement, and I'd rather my team focus on our core competencies.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With SAML we can push the authentication off to a third party that can implement whatever multi-layered security protocols are needed.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rgbClr val="C00000"/>
                </a:solidFill>
                <a:effectLst/>
                <a:latin typeface="+mn-lt"/>
                <a:ea typeface="+mn-ea"/>
                <a:cs typeface="+mn-cs"/>
              </a:rPr>
              <a:t>…</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we still have our user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and Alice wants to create holiday greeting cards using Shutterfly, which is the Service Provider.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of uploading her photos all over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Alice wants to use the photos she's already uploaded to Facebook. In this case, Facebook is the Resource Server that holds the user's data.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The question is, how do we secure the connection between Shutterfly and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211889784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simple approach would be for Alice to give her Facebook password to Shutterfly, who could then use it to get her photos.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that would mean that Shutterfly is </a:t>
            </a:r>
            <a:r>
              <a:rPr lang="en-US" sz="1200" b="0" i="1" kern="1200" dirty="0">
                <a:solidFill>
                  <a:schemeClr val="tx1"/>
                </a:solidFill>
                <a:effectLst/>
                <a:latin typeface="+mn-lt"/>
                <a:ea typeface="+mn-ea"/>
                <a:cs typeface="+mn-cs"/>
              </a:rPr>
              <a:t>authenticating as Alice </a:t>
            </a:r>
            <a:r>
              <a:rPr lang="en-US" sz="1200" b="0" i="0" kern="1200" dirty="0">
                <a:solidFill>
                  <a:schemeClr val="tx1"/>
                </a:solidFill>
                <a:effectLst/>
                <a:latin typeface="+mn-lt"/>
                <a:ea typeface="+mn-ea"/>
                <a:cs typeface="+mn-cs"/>
              </a:rPr>
              <a:t>to Facebook, which is bad because Shutterfly would have access to </a:t>
            </a:r>
            <a:r>
              <a:rPr lang="en-US" sz="1200" b="0" i="1" kern="1200" dirty="0">
                <a:solidFill>
                  <a:schemeClr val="tx1"/>
                </a:solidFill>
                <a:effectLst/>
                <a:latin typeface="+mn-lt"/>
                <a:ea typeface="+mn-ea"/>
                <a:cs typeface="+mn-cs"/>
              </a:rPr>
              <a:t>her entire account</a:t>
            </a:r>
            <a:r>
              <a:rPr lang="en-US" sz="1200" b="0" i="0" kern="1200" dirty="0">
                <a:solidFill>
                  <a:schemeClr val="tx1"/>
                </a:solidFill>
                <a:effectLst/>
                <a:latin typeface="+mn-lt"/>
                <a:ea typeface="+mn-ea"/>
                <a:cs typeface="+mn-cs"/>
              </a:rPr>
              <a:t>, not just her photos. It could delete photos, change her password, post messages as her,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 because Facebook would have no way of knowing that it </a:t>
            </a:r>
            <a:r>
              <a:rPr lang="en-US" sz="1200" b="0" i="1" kern="1200" dirty="0">
                <a:solidFill>
                  <a:schemeClr val="tx1"/>
                </a:solidFill>
                <a:effectLst/>
                <a:latin typeface="+mn-lt"/>
                <a:ea typeface="+mn-ea"/>
                <a:cs typeface="+mn-cs"/>
              </a:rPr>
              <a:t>wasn't actually Alice </a:t>
            </a:r>
            <a:r>
              <a:rPr lang="en-US" sz="1200" b="0" i="0" kern="1200" dirty="0">
                <a:solidFill>
                  <a:schemeClr val="tx1"/>
                </a:solidFill>
                <a:effectLst/>
                <a:latin typeface="+mn-lt"/>
                <a:ea typeface="+mn-ea"/>
                <a:cs typeface="+mn-cs"/>
              </a:rPr>
              <a:t>on the other end of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OAuth solves this problem by creating a standard for </a:t>
            </a:r>
            <a:r>
              <a:rPr lang="en-US" sz="1200" b="0" i="1" kern="1200" dirty="0">
                <a:solidFill>
                  <a:schemeClr val="tx1"/>
                </a:solidFill>
                <a:effectLst/>
                <a:latin typeface="+mn-lt"/>
                <a:ea typeface="+mn-ea"/>
                <a:cs typeface="+mn-cs"/>
              </a:rPr>
              <a:t>delegating authorization </a:t>
            </a:r>
            <a:r>
              <a:rPr lang="en-US" sz="1200" b="0" i="0" kern="1200" dirty="0">
                <a:solidFill>
                  <a:schemeClr val="tx1"/>
                </a:solidFill>
                <a:effectLst/>
                <a:latin typeface="+mn-lt"/>
                <a:ea typeface="+mn-ea"/>
                <a:cs typeface="+mn-cs"/>
              </a:rPr>
              <a:t>to the user's data on the resource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326676239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Using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Alice </a:t>
            </a:r>
            <a:r>
              <a:rPr lang="en-US" sz="1200" b="1" i="0" kern="1200" dirty="0">
                <a:solidFill>
                  <a:schemeClr val="tx1"/>
                </a:solidFill>
                <a:effectLst/>
                <a:latin typeface="+mn-lt"/>
                <a:ea typeface="+mn-ea"/>
                <a:cs typeface="+mn-cs"/>
              </a:rPr>
              <a:t>authenticates</a:t>
            </a:r>
            <a:r>
              <a:rPr lang="en-US" sz="1200" b="0" i="0" kern="1200" dirty="0">
                <a:solidFill>
                  <a:schemeClr val="tx1"/>
                </a:solidFill>
                <a:effectLst/>
                <a:latin typeface="+mn-lt"/>
                <a:ea typeface="+mn-ea"/>
                <a:cs typeface="+mn-cs"/>
              </a:rPr>
              <a:t> to Shutterfly.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then </a:t>
            </a:r>
            <a:r>
              <a:rPr lang="en-US" sz="1200" b="1" i="0" kern="1200" dirty="0">
                <a:solidFill>
                  <a:schemeClr val="tx1"/>
                </a:solidFill>
                <a:effectLst/>
                <a:latin typeface="+mn-lt"/>
                <a:ea typeface="+mn-ea"/>
                <a:cs typeface="+mn-cs"/>
              </a:rPr>
              <a:t>authorizes</a:t>
            </a:r>
            <a:r>
              <a:rPr lang="en-US" sz="1200" b="0" i="0" kern="1200" dirty="0">
                <a:solidFill>
                  <a:schemeClr val="tx1"/>
                </a:solidFill>
                <a:effectLst/>
                <a:latin typeface="+mn-lt"/>
                <a:ea typeface="+mn-ea"/>
                <a:cs typeface="+mn-cs"/>
              </a:rPr>
              <a:t> Shutterfly to access certain parts of her Facebook data.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then knows that it isn't </a:t>
            </a:r>
            <a:r>
              <a:rPr lang="en-US" sz="1200" b="0" i="1" kern="1200" dirty="0">
                <a:solidFill>
                  <a:schemeClr val="tx1"/>
                </a:solidFill>
                <a:effectLst/>
                <a:latin typeface="+mn-lt"/>
                <a:ea typeface="+mn-ea"/>
                <a:cs typeface="+mn-cs"/>
              </a:rPr>
              <a:t>Alice </a:t>
            </a:r>
            <a:r>
              <a:rPr lang="en-US" sz="1200" b="0" i="0" kern="1200" dirty="0">
                <a:solidFill>
                  <a:schemeClr val="tx1"/>
                </a:solidFill>
                <a:effectLst/>
                <a:latin typeface="+mn-lt"/>
                <a:ea typeface="+mn-ea"/>
                <a:cs typeface="+mn-cs"/>
              </a:rPr>
              <a:t>that's asking for the data, but some third party that Alice </a:t>
            </a:r>
            <a:r>
              <a:rPr lang="en-US" sz="1200" b="0" i="1" kern="1200" dirty="0">
                <a:solidFill>
                  <a:schemeClr val="tx1"/>
                </a:solidFill>
                <a:effectLst/>
                <a:latin typeface="+mn-lt"/>
                <a:ea typeface="+mn-ea"/>
                <a:cs typeface="+mn-cs"/>
              </a:rPr>
              <a:t>granted access to</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342742394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needs to authenticate to Shutterfly so that they know who she is.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she starts to build her photo card…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is redirected to Facebook</a:t>
            </a: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195902254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 is redirected to Facebook to get an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redirect URL identifies the client, the type of access it's requesting, and where to return to after the access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then authenticates Alice and asks if she wants to allow Shutterfly to access her photos.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grants the access and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28329937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grants the access </a:t>
            </a:r>
            <a:r>
              <a:rPr lang="en-US" sz="1200" b="1" i="0" kern="1200" dirty="0">
                <a:solidFill>
                  <a:schemeClr val="tx1"/>
                </a:solidFill>
                <a:effectLst/>
                <a:latin typeface="+mn-lt"/>
                <a:ea typeface="+mn-ea"/>
                <a:cs typeface="+mn-cs"/>
              </a:rPr>
              <a:t>and Facebook responds with a 302</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redirect</a:t>
            </a:r>
            <a:r>
              <a:rPr lang="en-US" sz="1200" b="0" i="0" kern="1200" dirty="0">
                <a:solidFill>
                  <a:schemeClr val="tx1"/>
                </a:solidFill>
                <a:effectLst/>
                <a:latin typeface="+mn-lt"/>
                <a:ea typeface="+mn-ea"/>
                <a:cs typeface="+mn-cs"/>
              </a:rPr>
              <a:t> back to Shutterfly, plus an access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384392974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and returns to Shutterfly with the access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259053336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Shutterfly then uses the Access Token when it calls Facebook's APIs.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validates the token and then sends back data about Alice's photos that Shutterfly can access.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41121770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does not specify a specific format for Access Tokens, so their contents can vary between implementations.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common approach is to use JSON Web Tokens because they are a standard way of securely transmitting claims that can be easily verified by the resource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348005904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However, since OAuth does not standardize the format of an access token, </a:t>
            </a:r>
            <a:r>
              <a:rPr lang="en-US" sz="1200" b="0" i="1" kern="1200" dirty="0">
                <a:solidFill>
                  <a:schemeClr val="tx1"/>
                </a:solidFill>
                <a:effectLst/>
                <a:latin typeface="+mn-lt"/>
                <a:ea typeface="+mn-ea"/>
                <a:cs typeface="+mn-cs"/>
              </a:rPr>
              <a:t>clients cannot extract data from it</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itself is a black box as far as Shutterfly is concerned; it can send the token to Facebook to retrieve photos, but it can't get any additional information from the token itself. </a:t>
            </a: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418452609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last point is really important, because it means that </a:t>
            </a:r>
            <a:r>
              <a:rPr lang="en-US" sz="1200" b="1" i="0" kern="1200" dirty="0">
                <a:solidFill>
                  <a:schemeClr val="tx1"/>
                </a:solidFill>
                <a:effectLst/>
                <a:latin typeface="+mn-lt"/>
                <a:ea typeface="+mn-ea"/>
                <a:cs typeface="+mn-cs"/>
              </a:rPr>
              <a:t>OAuth is NOT an authentication protocol</a:t>
            </a:r>
            <a:r>
              <a:rPr lang="en-US" sz="1200" b="0" i="0" kern="1200" dirty="0">
                <a:solidFill>
                  <a:schemeClr val="tx1"/>
                </a:solidFill>
                <a:effectLst/>
                <a:latin typeface="+mn-lt"/>
                <a:ea typeface="+mn-ea"/>
                <a:cs typeface="+mn-cs"/>
              </a:rPr>
              <a:t> and should not be used as one.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80011468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allows Shutterfly to access Alice's data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OAuth does NOT allow Alice to </a:t>
            </a:r>
            <a:r>
              <a:rPr lang="en-US" sz="1200" b="1" i="0" kern="1200" dirty="0">
                <a:solidFill>
                  <a:schemeClr val="tx1"/>
                </a:solidFill>
                <a:effectLst/>
                <a:latin typeface="+mn-lt"/>
                <a:ea typeface="+mn-ea"/>
                <a:cs typeface="+mn-cs"/>
              </a:rPr>
              <a:t>authenticate </a:t>
            </a:r>
            <a:r>
              <a:rPr lang="en-US" sz="1200" b="0" i="0" kern="1200" dirty="0">
                <a:solidFill>
                  <a:schemeClr val="tx1"/>
                </a:solidFill>
                <a:effectLst/>
                <a:latin typeface="+mn-lt"/>
                <a:ea typeface="+mn-ea"/>
                <a:cs typeface="+mn-cs"/>
              </a:rPr>
              <a:t>to Shutterfly using her Facebook account.</a:t>
            </a: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387797748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reason is that authentication is all about the identity that's making a request, and the token doesn't tell Shutterfly </a:t>
            </a:r>
            <a:r>
              <a:rPr lang="en-US" sz="1200" b="0" i="1" kern="1200" dirty="0">
                <a:solidFill>
                  <a:schemeClr val="tx1"/>
                </a:solidFill>
                <a:effectLst/>
                <a:latin typeface="+mn-lt"/>
                <a:ea typeface="+mn-ea"/>
                <a:cs typeface="+mn-cs"/>
              </a:rPr>
              <a:t>anything about identity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Shutterfly doesn't know WHO authorized the token, HOW that authorization was conducted, or even which client the token was initially issued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Shutterfly knows is that it has a token that it can use to call an API. Using that token as any sort of </a:t>
            </a:r>
            <a:r>
              <a:rPr lang="en-US" sz="1200" b="1" i="0" kern="1200" dirty="0">
                <a:solidFill>
                  <a:schemeClr val="tx1"/>
                </a:solidFill>
                <a:effectLst/>
                <a:latin typeface="+mn-lt"/>
                <a:ea typeface="+mn-ea"/>
                <a:cs typeface="+mn-cs"/>
              </a:rPr>
              <a:t>proof of identity</a:t>
            </a:r>
            <a:r>
              <a:rPr lang="en-US" sz="1200" b="0" i="0" kern="1200" dirty="0">
                <a:solidFill>
                  <a:schemeClr val="tx1"/>
                </a:solidFill>
                <a:effectLst/>
                <a:latin typeface="+mn-lt"/>
                <a:ea typeface="+mn-ea"/>
                <a:cs typeface="+mn-cs"/>
              </a:rPr>
              <a:t> is a security vulnerability.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373086466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brings us to OpenID Connect, which </a:t>
            </a:r>
            <a:r>
              <a:rPr lang="en-US" sz="1200" b="0" i="1" kern="1200" dirty="0">
                <a:solidFill>
                  <a:schemeClr val="tx1"/>
                </a:solidFill>
                <a:effectLst/>
                <a:latin typeface="+mn-lt"/>
                <a:ea typeface="+mn-ea"/>
                <a:cs typeface="+mn-cs"/>
              </a:rPr>
              <a:t>is </a:t>
            </a:r>
            <a:r>
              <a:rPr lang="en-US" sz="1200" b="0" i="0" kern="1200" dirty="0">
                <a:solidFill>
                  <a:schemeClr val="tx1"/>
                </a:solidFill>
                <a:effectLst/>
                <a:latin typeface="+mn-lt"/>
                <a:ea typeface="+mn-ea"/>
                <a:cs typeface="+mn-cs"/>
              </a:rPr>
              <a:t>an authentication protocol, and it is built </a:t>
            </a:r>
            <a:r>
              <a:rPr lang="en-US" sz="1200" b="0" i="1" kern="1200" dirty="0">
                <a:solidFill>
                  <a:schemeClr val="tx1"/>
                </a:solidFill>
                <a:effectLst/>
                <a:latin typeface="+mn-lt"/>
                <a:ea typeface="+mn-ea"/>
                <a:cs typeface="+mn-cs"/>
              </a:rPr>
              <a:t>on top of </a:t>
            </a:r>
            <a:r>
              <a:rPr lang="en-US" sz="1200" b="0" i="0" kern="1200" dirty="0">
                <a:solidFill>
                  <a:schemeClr val="tx1"/>
                </a:solidFill>
                <a:effectLst/>
                <a:latin typeface="+mn-lt"/>
                <a:ea typeface="+mn-ea"/>
                <a:cs typeface="+mn-cs"/>
              </a:rPr>
              <a:t>OAuth 2.0</a:t>
            </a: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334691999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While the OAuth access token is a black box, OIDC adds an </a:t>
            </a:r>
            <a:r>
              <a:rPr lang="en-US" sz="1200" b="0" i="1" kern="1200" dirty="0">
                <a:solidFill>
                  <a:schemeClr val="tx1"/>
                </a:solidFill>
                <a:effectLst/>
                <a:latin typeface="+mn-lt"/>
                <a:ea typeface="+mn-ea"/>
                <a:cs typeface="+mn-cs"/>
              </a:rPr>
              <a:t>additional token </a:t>
            </a:r>
            <a:r>
              <a:rPr lang="en-US" sz="1200" b="0" i="0" kern="1200" dirty="0">
                <a:solidFill>
                  <a:schemeClr val="tx1"/>
                </a:solidFill>
                <a:effectLst/>
                <a:latin typeface="+mn-lt"/>
                <a:ea typeface="+mn-ea"/>
                <a:cs typeface="+mn-cs"/>
              </a:rPr>
              <a:t>that contains standardized claims that the client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extract data from.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OIDC identity token tells Shutterfly which identity authorized the token, how the authorization occurred, and whether the token was intended for Shutterfly or some other system.</a:t>
            </a: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85605610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Based on those additional claims, Shutterfly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securely authenticate the request as coming from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79036696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recap for a minute.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 standard for securely transmitting verifiable claims between two parties. They can be used as proof that authentication </a:t>
            </a:r>
            <a:r>
              <a:rPr lang="en-US" sz="1200" b="0" i="1" kern="1200" dirty="0">
                <a:solidFill>
                  <a:schemeClr val="tx1"/>
                </a:solidFill>
                <a:effectLst/>
                <a:latin typeface="+mn-lt"/>
                <a:ea typeface="+mn-ea"/>
                <a:cs typeface="+mn-cs"/>
              </a:rPr>
              <a:t>has occurred</a:t>
            </a:r>
            <a:r>
              <a:rPr lang="en-US" sz="1200" b="0" i="0" kern="1200" dirty="0">
                <a:solidFill>
                  <a:schemeClr val="tx1"/>
                </a:solidFill>
                <a:effectLst/>
                <a:latin typeface="+mn-lt"/>
                <a:ea typeface="+mn-ea"/>
                <a:cs typeface="+mn-cs"/>
              </a:rPr>
              <a:t>, they just can't do the authentication themselves.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OAuth 2.0 is a standard for delegated authorization. It allows Alice to give Shutterfly the ability to read her Facebook photos without sharing her credentials. OAuth access tokens are often JWTs, but they don't have to be.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Also, OAuth is </a:t>
            </a:r>
            <a:r>
              <a:rPr lang="en-US" sz="1200" b="0" i="1" kern="1200" dirty="0">
                <a:solidFill>
                  <a:schemeClr val="tx1"/>
                </a:solidFill>
                <a:effectLst/>
                <a:latin typeface="+mn-lt"/>
                <a:ea typeface="+mn-ea"/>
                <a:cs typeface="+mn-cs"/>
              </a:rPr>
              <a:t>not </a:t>
            </a:r>
            <a:r>
              <a:rPr lang="en-US" sz="1200" b="0" i="0" kern="1200" dirty="0">
                <a:solidFill>
                  <a:schemeClr val="tx1"/>
                </a:solidFill>
                <a:effectLst/>
                <a:latin typeface="+mn-lt"/>
                <a:ea typeface="+mn-ea"/>
                <a:cs typeface="+mn-cs"/>
              </a:rPr>
              <a:t>used for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177811696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OpenID Connect extends OAuth 2.0 and adds an identity layer, so that it can be used as an identity protocol. If you want people to log into your site using their Facebook credentials, this is what you want to use.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SAML is conceptually similar to OpenID Connect, except that it's XML based instead of JSON based and it </a:t>
            </a:r>
            <a:r>
              <a:rPr lang="en-US" sz="1200" b="0" i="0" kern="1200">
                <a:solidFill>
                  <a:schemeClr val="tx1"/>
                </a:solidFill>
                <a:effectLst/>
                <a:latin typeface="+mn-lt"/>
                <a:ea typeface="+mn-ea"/>
                <a:cs typeface="+mn-cs"/>
              </a:rPr>
              <a:t>also dd</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3944946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when they tell you who they are.</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claims.</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Authenticator Apps and Passkeys work as well. These represent multi-factor authentication and are more secure than single-factor methods.</a:t>
            </a: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414671898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start with authenticator apps, which are easier to implement than you might think.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I'm sure most of you have seen this sort of thing before. You log into some system using your password and then you have to open this app, retrieve the 6-digit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random, secret key and stores it on her account, similar to an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the website then…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displays a QR code that Alice can scan to set up her authenticator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authenticator app on her phone recognizes this URI and adds an entry for Alice at this website.</a:t>
            </a: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future, to validate the authentication code, both the authenticator app AND the server run Alice's secret key plus sliding time window into the TOTP algorithm. This generates a multi-digit code that Alice types into a web 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concept as signing a request; if both the client and the server come up with the same result, that means they calculated it using the same secret key, and that acts as proof of identity.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that makes TOTP different from API keys is that the TOTP algorithm defines these sliding time windows so that the authentication code resets every 30 seconds or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increases security, but it can also cause problems if your server and your client don't agree on the current time. If the clock on your server is slow, for instance, you'll have a lot of trouble getting this to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122374583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let’s talk about passkeys, which are also referred to as “</a:t>
            </a:r>
            <a:r>
              <a:rPr lang="en-US" sz="1200" b="0" i="0" kern="1200" dirty="0" err="1">
                <a:solidFill>
                  <a:schemeClr val="tx1"/>
                </a:solidFill>
                <a:effectLst/>
                <a:latin typeface="+mn-lt"/>
                <a:ea typeface="+mn-ea"/>
                <a:cs typeface="+mn-cs"/>
              </a:rPr>
              <a:t>passwordless</a:t>
            </a:r>
            <a:r>
              <a:rPr lang="en-US" sz="1200" b="0" i="0" kern="1200">
                <a:solidFill>
                  <a:schemeClr val="tx1"/>
                </a:solidFill>
                <a:effectLst/>
                <a:latin typeface="+mn-lt"/>
                <a:ea typeface="+mn-ea"/>
                <a:cs typeface="+mn-cs"/>
              </a:rPr>
              <a:t>” authentication.</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254292262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3063098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1" kern="1200" baseline="0" dirty="0">
                <a:solidFill>
                  <a:schemeClr val="tx1"/>
                </a:solidFill>
                <a:effectLst/>
                <a:latin typeface="+mn-lt"/>
                <a:ea typeface="+mn-ea"/>
                <a:cs typeface="+mn-cs"/>
              </a:rPr>
              <a:t>Something you know, something you have, and something you are</a:t>
            </a:r>
            <a:r>
              <a:rPr lang="en-US" sz="1200" b="0" kern="1200" baseline="0" dirty="0">
                <a:solidFill>
                  <a:schemeClr val="tx1"/>
                </a:solidFill>
                <a:effectLst/>
                <a:latin typeface="+mn-lt"/>
                <a:ea typeface="+mn-ea"/>
                <a:cs typeface="+mn-cs"/>
              </a:rPr>
              <a: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Passwords are a good example of "something you know".</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strike="sngStrike" kern="1200" baseline="0" dirty="0">
                <a:solidFill>
                  <a:schemeClr val="tx1"/>
                </a:solidFill>
                <a:effectLst/>
                <a:latin typeface="+mn-lt"/>
                <a:ea typeface="+mn-ea"/>
                <a:cs typeface="+mn-cs"/>
              </a:rPr>
              <a:t>Both parties know Alice's password, and that knowledge can be used as an authentication factor.</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267051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Passkeys and authenticator apps are examples of something you have.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strike="sngStrike" kern="1200" baseline="0" dirty="0">
                <a:solidFill>
                  <a:schemeClr val="tx1"/>
                </a:solidFill>
                <a:effectLst/>
                <a:latin typeface="+mn-lt"/>
                <a:ea typeface="+mn-ea"/>
                <a:cs typeface="+mn-cs"/>
              </a:rPr>
              <a:t>These are given to or set up for specific users, so being in possession of that thing can be another authentication factor.</a:t>
            </a:r>
            <a:endParaRPr lang="en-US" sz="1200" b="0" strike="sng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2103348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And biometrics are an example of something you are, such as fingerprints or retinal scans.</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strike="sngStrike" kern="1200" baseline="0" dirty="0">
                <a:solidFill>
                  <a:schemeClr val="tx1"/>
                </a:solidFill>
                <a:effectLst/>
                <a:latin typeface="+mn-lt"/>
                <a:ea typeface="+mn-ea"/>
                <a:cs typeface="+mn-cs"/>
              </a:rPr>
              <a:t>These things are unique to a single human, so they can also be used as an authentication factor.</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4085687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Everything we'll talk about today deals with the first two factors, but when you leave here today you should have everything you need to understand biometrics as well. </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3582845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you know how they work, but I want to briefly discuss them because they </a:t>
            </a:r>
            <a:r>
              <a:rPr lang="en-US" sz="1200" b="0" i="0" kern="1200" dirty="0">
                <a:solidFill>
                  <a:schemeClr val="tx1"/>
                </a:solidFill>
                <a:effectLst/>
                <a:latin typeface="+mn-lt"/>
                <a:ea typeface="+mn-ea"/>
                <a:cs typeface="+mn-cs"/>
              </a:rPr>
              <a:t>demonstrate </a:t>
            </a:r>
            <a:r>
              <a:rPr lang="en-US" sz="1200" b="1" i="0" kern="1200" dirty="0">
                <a:solidFill>
                  <a:schemeClr val="tx1"/>
                </a:solidFill>
                <a:effectLst/>
                <a:latin typeface="+mn-lt"/>
                <a:ea typeface="+mn-ea"/>
                <a:cs typeface="+mn-cs"/>
              </a:rPr>
              <a:t>two fundamental concepts</a:t>
            </a:r>
            <a:r>
              <a:rPr lang="en-US" sz="1200" b="0" i="0" kern="1200" dirty="0">
                <a:solidFill>
                  <a:schemeClr val="tx1"/>
                </a:solidFill>
                <a:effectLst/>
                <a:latin typeface="+mn-lt"/>
                <a:ea typeface="+mn-ea"/>
                <a:cs typeface="+mn-cs"/>
              </a:rPr>
              <a:t> that you need to understand.</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698726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guided tour begins with a confession. A few years ago, I made a huge rookie mistake.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was writing a feature and I wanted a piece of JavaScript to make an API call back to my server. The server needed to know </a:t>
            </a:r>
            <a:r>
              <a:rPr lang="en-US" sz="1200" i="1" kern="1200" dirty="0">
                <a:solidFill>
                  <a:schemeClr val="tx1"/>
                </a:solidFill>
                <a:effectLst/>
                <a:latin typeface="+mn-lt"/>
                <a:ea typeface="+mn-ea"/>
                <a:cs typeface="+mn-cs"/>
              </a:rPr>
              <a:t>who </a:t>
            </a:r>
            <a:r>
              <a:rPr lang="en-US" sz="1200" i="0" kern="1200" dirty="0">
                <a:solidFill>
                  <a:schemeClr val="tx1"/>
                </a:solidFill>
                <a:effectLst/>
                <a:latin typeface="+mn-lt"/>
                <a:ea typeface="+mn-ea"/>
                <a:cs typeface="+mn-cs"/>
              </a:rPr>
              <a:t>was making that request, and I didn't know how to give it that information.</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 did a web search for “how to authenticate</a:t>
            </a:r>
            <a:r>
              <a:rPr lang="en-US" sz="1200" kern="1200" baseline="0" dirty="0">
                <a:solidFill>
                  <a:schemeClr val="tx1"/>
                </a:solidFill>
                <a:effectLst/>
                <a:latin typeface="+mn-lt"/>
                <a:ea typeface="+mn-ea"/>
                <a:cs typeface="+mn-cs"/>
              </a:rPr>
              <a:t> an API call” a</a:t>
            </a:r>
            <a:r>
              <a:rPr lang="en-US" sz="1200" kern="1200" dirty="0">
                <a:solidFill>
                  <a:schemeClr val="tx1"/>
                </a:solidFill>
                <a:effectLst/>
                <a:latin typeface="+mn-lt"/>
                <a:ea typeface="+mn-ea"/>
                <a:cs typeface="+mn-cs"/>
              </a:rPr>
              <a:t>nd I found a </a:t>
            </a:r>
            <a:r>
              <a:rPr lang="en-US" sz="1200" b="1" kern="1200" dirty="0">
                <a:solidFill>
                  <a:schemeClr val="tx1"/>
                </a:solidFill>
                <a:effectLst/>
                <a:latin typeface="+mn-lt"/>
                <a:ea typeface="+mn-ea"/>
                <a:cs typeface="+mn-cs"/>
              </a:rPr>
              <a:t>pretty confusing mess: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Bearer</a:t>
            </a:r>
            <a:r>
              <a:rPr lang="en-US" sz="1200" b="0" kern="1200" baseline="0" dirty="0">
                <a:solidFill>
                  <a:schemeClr val="tx1"/>
                </a:solidFill>
                <a:effectLst/>
                <a:latin typeface="+mn-lt"/>
                <a:ea typeface="+mn-ea"/>
                <a:cs typeface="+mn-cs"/>
              </a:rPr>
              <a:t> tokens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Federated identity</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Cryptographic hash functions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Two different versions of something called </a:t>
            </a:r>
            <a:r>
              <a:rPr lang="en-US" sz="1200" b="0" kern="1200" baseline="0" dirty="0" err="1">
                <a:solidFill>
                  <a:schemeClr val="tx1"/>
                </a:solidFill>
                <a:effectLst/>
                <a:latin typeface="+mn-lt"/>
                <a:ea typeface="+mn-ea"/>
                <a:cs typeface="+mn-cs"/>
              </a:rPr>
              <a:t>Oauth</a:t>
            </a:r>
            <a:r>
              <a:rPr lang="en-US" sz="1200" b="0" kern="1200" baseline="0" dirty="0">
                <a:solidFill>
                  <a:schemeClr val="tx1"/>
                </a:solidFill>
                <a:effectLst/>
                <a:latin typeface="+mn-lt"/>
                <a:ea typeface="+mn-ea"/>
                <a:cs typeface="+mn-cs"/>
              </a:rPr>
              <a:t> </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A new standard called JSON web tokens that looked like complete nonsense</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totally confusing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submitted to the server in the form post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which means it's sent out over the network…</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1380994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network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is working from a public cafe,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you use HTTPS on your login forms…</a:t>
            </a: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then the password gets </a:t>
            </a:r>
            <a:r>
              <a:rPr lang="en-US" sz="1200" b="1" kern="1200" dirty="0">
                <a:solidFill>
                  <a:schemeClr val="tx1"/>
                </a:solidFill>
                <a:effectLst/>
                <a:latin typeface="+mn-lt"/>
                <a:ea typeface="+mn-ea"/>
                <a:cs typeface="+mn-cs"/>
              </a:rPr>
              <a:t>encrypted </a:t>
            </a:r>
            <a:r>
              <a:rPr lang="en-US" sz="1200" b="0" kern="1200" dirty="0">
                <a:solidFill>
                  <a:schemeClr val="tx1"/>
                </a:solidFill>
                <a:effectLst/>
                <a:latin typeface="+mn-lt"/>
                <a:ea typeface="+mn-ea"/>
                <a:cs typeface="+mn-cs"/>
              </a:rPr>
              <a:t>by the TLS process.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3356853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 …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whole request looks like gibberish to anyone that's eavesdropping on the connection.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8552437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as long as you have the encryption key.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the whole point; it has to travel over the internet as gibberish, but the web server on the other end needs to turn it back into the original text to validate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Reversible 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2057595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validating that form post on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passwords were stored in the user database as plain text, it would be easy to validate that login request…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because the web app could query that database for the username and password submitted by the browser.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storing those passwords as text means we are NOT providing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and any attacker that gets access to the database gets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passwords in plain text. That's very bad.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store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store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In that case, the web app would encrypt the user-submitted password and then…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…query for the encrypted text instead of the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This is safer, but it's still not a good idea.</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9776414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because if we can decrypt that string back into Alice's actual password, then that's a vulnerability that an attacker could exploit.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It might not be </a:t>
            </a:r>
            <a:r>
              <a:rPr lang="en-US" sz="1200" b="0" i="1" kern="1200" dirty="0">
                <a:solidFill>
                  <a:schemeClr val="tx1"/>
                </a:solidFill>
                <a:effectLst/>
                <a:latin typeface="+mn-lt"/>
                <a:ea typeface="+mn-ea"/>
                <a:cs typeface="+mn-cs"/>
              </a:rPr>
              <a:t>easy </a:t>
            </a:r>
            <a:r>
              <a:rPr lang="en-US" sz="1200" b="0" i="0" kern="1200" dirty="0">
                <a:solidFill>
                  <a:schemeClr val="tx1"/>
                </a:solidFill>
                <a:effectLst/>
                <a:latin typeface="+mn-lt"/>
                <a:ea typeface="+mn-ea"/>
                <a:cs typeface="+mn-cs"/>
              </a:rPr>
              <a:t>to steal the encryption keys, but it's still an unnecessary risk.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really, we have no legitimate need to know Alice's </a:t>
            </a:r>
            <a:r>
              <a:rPr lang="en-US" sz="1200" b="0" i="1" kern="1200" dirty="0">
                <a:solidFill>
                  <a:schemeClr val="tx1"/>
                </a:solidFill>
                <a:effectLst/>
                <a:latin typeface="+mn-lt"/>
                <a:ea typeface="+mn-ea"/>
                <a:cs typeface="+mn-cs"/>
              </a:rPr>
              <a:t>actual</a:t>
            </a:r>
            <a:r>
              <a:rPr lang="en-US" sz="1200" b="0" kern="1200" dirty="0">
                <a:solidFill>
                  <a:schemeClr val="tx1"/>
                </a:solidFill>
                <a:effectLst/>
                <a:latin typeface="+mn-lt"/>
                <a:ea typeface="+mn-ea"/>
                <a:cs typeface="+mn-cs"/>
              </a:rPr>
              <a:t> password. All we need is a way of confirming that she entered the correct one, but otherwise we don't need to know the password itself.</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16940517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 better approach is to use </a:t>
            </a:r>
            <a:r>
              <a:rPr lang="en-US" sz="1200" b="1" kern="1200" dirty="0">
                <a:solidFill>
                  <a:schemeClr val="tx1"/>
                </a:solidFill>
                <a:effectLst/>
                <a:latin typeface="+mn-lt"/>
                <a:ea typeface="+mn-ea"/>
                <a:cs typeface="+mn-cs"/>
              </a:rPr>
              <a:t>hashing functions</a:t>
            </a:r>
            <a:r>
              <a:rPr lang="en-US" sz="1200" b="0" kern="1200" dirty="0">
                <a:solidFill>
                  <a:schemeClr val="tx1"/>
                </a:solidFill>
                <a:effectLst/>
                <a:latin typeface="+mn-lt"/>
                <a:ea typeface="+mn-ea"/>
                <a:cs typeface="+mn-cs"/>
              </a:rPr>
              <a:t>, which are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1122310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all of the complex terminology into simple explanations so that you can make educated decisions and not rookie mistakes.</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key difference is that while encryption can be reversed, hashing a value is a one-way trip; the hash </a:t>
            </a:r>
            <a:r>
              <a:rPr lang="en-US" sz="1200" b="0" i="1" kern="1200" dirty="0">
                <a:solidFill>
                  <a:schemeClr val="tx1"/>
                </a:solidFill>
                <a:effectLst/>
                <a:latin typeface="+mn-lt"/>
                <a:ea typeface="+mn-ea"/>
                <a:cs typeface="+mn-cs"/>
              </a:rPr>
              <a:t>cannot</a:t>
            </a:r>
            <a:r>
              <a:rPr lang="en-US" sz="1200" b="0" kern="1200" dirty="0">
                <a:solidFill>
                  <a:schemeClr val="tx1"/>
                </a:solidFill>
                <a:effectLst/>
                <a:latin typeface="+mn-lt"/>
                <a:ea typeface="+mn-ea"/>
                <a:cs typeface="+mn-cs"/>
              </a:rPr>
              <a:t> be reversed into its original string.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1173724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Additionally, hash functions convert every unique input to a single, deterministic, unique output.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No two passwords, put through the same hashing function, will generate the same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strike="sngStrike" kern="1200" dirty="0">
                <a:solidFill>
                  <a:schemeClr val="tx1"/>
                </a:solidFill>
                <a:effectLst/>
                <a:latin typeface="+mn-lt"/>
                <a:ea typeface="+mn-ea"/>
                <a:cs typeface="+mn-cs"/>
              </a:rPr>
              <a:t>OK, so </a:t>
            </a:r>
            <a:r>
              <a:rPr lang="en-US" sz="1200" b="0" i="1" strike="sngStrike" kern="1200" dirty="0">
                <a:solidFill>
                  <a:schemeClr val="tx1"/>
                </a:solidFill>
                <a:effectLst/>
                <a:latin typeface="+mn-lt"/>
                <a:ea typeface="+mn-ea"/>
                <a:cs typeface="+mn-cs"/>
              </a:rPr>
              <a:t>technically </a:t>
            </a:r>
            <a:r>
              <a:rPr lang="en-US" sz="1200" b="0" i="0" strike="sngStrike" kern="1200" dirty="0">
                <a:solidFill>
                  <a:schemeClr val="tx1"/>
                </a:solidFill>
                <a:effectLst/>
                <a:latin typeface="+mn-lt"/>
                <a:ea typeface="+mn-ea"/>
                <a:cs typeface="+mn-cs"/>
              </a:rPr>
              <a:t>there </a:t>
            </a:r>
            <a:r>
              <a:rPr lang="en-US" sz="1200" b="0" i="1" strike="sngStrike" kern="1200" dirty="0">
                <a:solidFill>
                  <a:schemeClr val="tx1"/>
                </a:solidFill>
                <a:effectLst/>
                <a:latin typeface="+mn-lt"/>
                <a:ea typeface="+mn-ea"/>
                <a:cs typeface="+mn-cs"/>
              </a:rPr>
              <a:t>are </a:t>
            </a:r>
            <a:r>
              <a:rPr lang="en-US" sz="1200" b="0" i="0" strike="sngStrike" kern="1200" dirty="0">
                <a:solidFill>
                  <a:schemeClr val="tx1"/>
                </a:solidFill>
                <a:effectLst/>
                <a:latin typeface="+mn-lt"/>
                <a:ea typeface="+mn-ea"/>
                <a:cs typeface="+mn-cs"/>
              </a:rPr>
              <a:t>the possibility of collisions, but they are very rare and we can generally ignore them.</a:t>
            </a:r>
            <a:endParaRPr lang="en-US" sz="1200" b="0" strike="sngStrike"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2626782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Therefore, we can store a </a:t>
            </a:r>
            <a:r>
              <a:rPr lang="en-US" sz="1200" b="1" kern="1200" dirty="0">
                <a:solidFill>
                  <a:schemeClr val="tx1"/>
                </a:solidFill>
                <a:effectLst/>
                <a:latin typeface="+mn-lt"/>
                <a:ea typeface="+mn-ea"/>
                <a:cs typeface="+mn-cs"/>
              </a:rPr>
              <a:t>hash of the password</a:t>
            </a:r>
            <a:r>
              <a:rPr lang="en-US" sz="1200" b="0" kern="1200" dirty="0">
                <a:solidFill>
                  <a:schemeClr val="tx1"/>
                </a:solidFill>
                <a:effectLst/>
                <a:latin typeface="+mn-lt"/>
                <a:ea typeface="+mn-ea"/>
                <a:cs typeface="+mn-cs"/>
              </a:rPr>
              <a:t> in the user database, instead of the password itself.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17397422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Validation is the same as we saw previously.</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Web server receives login request, hashes the password submitted by the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 and then searches the database for that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since has values cannot be reversed….</a:t>
            </a:r>
          </a:p>
          <a:p>
            <a:pPr marL="0" indent="0">
              <a:buFont typeface="Arial" panose="020B0604020202020204" pitchFamily="34" charset="0"/>
              <a:buNone/>
            </a:pPr>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it's much harder for an attacker to steal passwords at scale.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I’m over-simplifying things a little bit, and you should do some additional reading about salt and rainbow tables and stuff like that, but 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7907882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covers how we authenticate the login form post itself, but what about the requests made afterwards?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After logging in, Alice submits her request for /foo/42.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 do we know this request is from the same person that just logged in?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2616389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an interactive website, you can use server-side sessions.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User logs in, server creates a session, sends a cookie to the browser with the session ID, and the browser automatically resubmits that cookie back to the server on subsequent requests.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nice and easy because your web framework does everything for you.</a:t>
            </a: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11399870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But what about computer-to-computer communication, like when one web app needs to call an API endpoint on another web app?</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redirect to a login screen, because there's no one there to interact with it.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next simplest thing you can use is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for sending credentials in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7827206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 me show you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be clear about what this session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bearer tokens and signed requests, how to use JSON Web Tokens, or how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compares to OpenID Connect, you may be in the wrong room.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t>
            </a:r>
            <a:r>
              <a:rPr lang="en-US" sz="1200" i="1" kern="1200" dirty="0">
                <a:solidFill>
                  <a:schemeClr val="tx1"/>
                </a:solidFill>
                <a:effectLst/>
                <a:latin typeface="+mn-lt"/>
                <a:ea typeface="+mn-ea"/>
                <a:cs typeface="+mn-cs"/>
              </a:rPr>
              <a:t>don't </a:t>
            </a:r>
            <a:r>
              <a:rPr lang="en-US" sz="1200" i="0" kern="1200" dirty="0">
                <a:solidFill>
                  <a:schemeClr val="tx1"/>
                </a:solidFill>
                <a:effectLst/>
                <a:latin typeface="+mn-lt"/>
                <a:ea typeface="+mn-ea"/>
                <a:cs typeface="+mn-cs"/>
              </a:rPr>
              <a:t>know those things, then stick around and find out!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make an authenticated request, the client concatenates those credentials together and Base64 encodes that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encoding process results in some string of gibberish, which…</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35231403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is sent in the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29646858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key thing to remember is that encoding </a:t>
            </a:r>
            <a:r>
              <a:rPr lang="en-US" sz="1200" b="1" kern="1200" dirty="0">
                <a:solidFill>
                  <a:schemeClr val="tx1"/>
                </a:solidFill>
                <a:effectLst/>
                <a:latin typeface="+mn-lt"/>
                <a:ea typeface="+mn-ea"/>
                <a:cs typeface="+mn-cs"/>
              </a:rPr>
              <a:t>isn’t encryption</a:t>
            </a:r>
            <a:r>
              <a:rPr lang="en-US" sz="1200" b="0" kern="1200" dirty="0">
                <a:solidFill>
                  <a:schemeClr val="tx1"/>
                </a:solidFill>
                <a:effectLst/>
                <a:latin typeface="+mn-lt"/>
                <a:ea typeface="+mn-ea"/>
                <a:cs typeface="+mn-cs"/>
              </a:rPr>
              <a:t> and encoding </a:t>
            </a:r>
            <a:r>
              <a:rPr lang="en-US" sz="1200" b="1" kern="1200" dirty="0">
                <a:solidFill>
                  <a:schemeClr val="tx1"/>
                </a:solidFill>
                <a:effectLst/>
                <a:latin typeface="+mn-lt"/>
                <a:ea typeface="+mn-ea"/>
                <a:cs typeface="+mn-cs"/>
              </a:rPr>
              <a:t>isn't hashing</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Unlike the hashed values we just talked about, this gibberish string is 100% reversible to the plain text credentials, no decryption key required.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Encoding is about making the string </a:t>
            </a:r>
            <a:r>
              <a:rPr lang="en-US" sz="1200" b="0" i="1" kern="1200" dirty="0">
                <a:solidFill>
                  <a:schemeClr val="tx1"/>
                </a:solidFill>
                <a:effectLst/>
                <a:latin typeface="+mn-lt"/>
                <a:ea typeface="+mn-ea"/>
                <a:cs typeface="+mn-cs"/>
              </a:rPr>
              <a:t>easier to transmit</a:t>
            </a:r>
            <a:r>
              <a:rPr lang="en-US" sz="1200" b="0" i="0" kern="1200" dirty="0">
                <a:solidFill>
                  <a:schemeClr val="tx1"/>
                </a:solidFill>
                <a:effectLst/>
                <a:latin typeface="+mn-lt"/>
                <a:ea typeface="+mn-ea"/>
                <a:cs typeface="+mn-cs"/>
              </a:rPr>
              <a:t>, it has nothing to do with actually </a:t>
            </a:r>
            <a:r>
              <a:rPr lang="en-US" sz="1200" b="0" i="1" kern="1200" dirty="0">
                <a:solidFill>
                  <a:schemeClr val="tx1"/>
                </a:solidFill>
                <a:effectLst/>
                <a:latin typeface="+mn-lt"/>
                <a:ea typeface="+mn-ea"/>
                <a:cs typeface="+mn-cs"/>
              </a:rPr>
              <a:t>securing </a:t>
            </a:r>
            <a:r>
              <a:rPr lang="en-US" sz="1200" b="0" i="0" kern="1200" dirty="0">
                <a:solidFill>
                  <a:schemeClr val="tx1"/>
                </a:solidFill>
                <a:effectLst/>
                <a:latin typeface="+mn-lt"/>
                <a:ea typeface="+mn-ea"/>
                <a:cs typeface="+mn-cs"/>
              </a:rPr>
              <a:t>the value.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Since the credentials are basically being passed as text, make sure you’re only sending them over a secure connection.</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38936714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biggest drawback to Basic Auth is that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computer-to-computer communication.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7308755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27389998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you forget to use TLS, or if TLS gets compromised, anyone eavesdropping on the network can extract the full account password from that header.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Let’s assume that this /foo/42 endpoint returns some very basic, non-sensitive data. We want to require authentication primarily so that we know who's calling the endpoint, maybe for rate limiting, but the contents returned from the API aren't terribly private.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 would be bad practice to require the </a:t>
            </a:r>
            <a:r>
              <a:rPr lang="en-US" sz="1200" b="1" kern="1200" dirty="0">
                <a:solidFill>
                  <a:schemeClr val="tx1"/>
                </a:solidFill>
                <a:effectLst/>
                <a:latin typeface="+mn-lt"/>
                <a:ea typeface="+mn-ea"/>
                <a:cs typeface="+mn-cs"/>
              </a:rPr>
              <a:t>primary account credential</a:t>
            </a:r>
            <a:r>
              <a:rPr lang="en-US" sz="1200" b="0" kern="1200" dirty="0">
                <a:solidFill>
                  <a:schemeClr val="tx1"/>
                </a:solidFill>
                <a:effectLst/>
                <a:latin typeface="+mn-lt"/>
                <a:ea typeface="+mn-ea"/>
                <a:cs typeface="+mn-cs"/>
              </a:rPr>
              <a:t> in order to access this relatively </a:t>
            </a:r>
            <a:r>
              <a:rPr lang="en-US" sz="1200" b="1" kern="1200" dirty="0">
                <a:solidFill>
                  <a:schemeClr val="tx1"/>
                </a:solidFill>
                <a:effectLst/>
                <a:latin typeface="+mn-lt"/>
                <a:ea typeface="+mn-ea"/>
                <a:cs typeface="+mn-cs"/>
              </a:rPr>
              <a:t>unprivileged info</a:t>
            </a:r>
            <a:r>
              <a:rPr lang="en-US" sz="1200" b="0" kern="1200" dirty="0">
                <a:solidFill>
                  <a:schemeClr val="tx1"/>
                </a:solidFill>
                <a:effectLst/>
                <a:latin typeface="+mn-lt"/>
                <a:ea typeface="+mn-ea"/>
                <a:cs typeface="+mn-cs"/>
              </a:rPr>
              <a:t>, because the risk of losing that credential far outweighs the value of securing the endpoint.</a:t>
            </a: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41996298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full account passwords, consider using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19570576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our app integrates with multiple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party applications.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her account password for all of those integrations, Alice could create separate credentials for each service.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someone hacks one of those integrations, that's all they get access to; they can't use the hacked credential to access one of the other integrations.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ways to do this. </a:t>
            </a:r>
            <a:r>
              <a:rPr lang="en-US" sz="1200" b="0" i="0" kern="1200" dirty="0">
                <a:solidFill>
                  <a:schemeClr val="tx1"/>
                </a:solidFill>
                <a:effectLst/>
                <a:latin typeface="+mn-lt"/>
                <a:ea typeface="+mn-ea"/>
                <a:cs typeface="+mn-cs"/>
              </a:rPr>
              <a:t>One way is to pass the API key as a </a:t>
            </a:r>
            <a:r>
              <a:rPr lang="en-US" sz="1200" b="1" i="0" kern="1200" dirty="0">
                <a:solidFill>
                  <a:schemeClr val="tx1"/>
                </a:solidFill>
                <a:effectLst/>
                <a:latin typeface="+mn-lt"/>
                <a:ea typeface="+mn-ea"/>
                <a:cs typeface="+mn-cs"/>
              </a:rPr>
              <a:t>bearer token</a:t>
            </a:r>
            <a:r>
              <a:rPr lang="en-US" sz="1200" b="0" i="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are like cash: they aren't restricted in any way, so anyone that has that token is allowed to use it and will authenticate as the owner of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They are easy to use, but there’s nothing to prevent someone from using those tokens if they get access to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30782240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format governing what an API Key looks like, but the set of possible values has to be large enough to prevent brute-force attacks. Some sort of GUID is usually a good starting point.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1632294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how to actually </a:t>
            </a:r>
            <a:r>
              <a:rPr lang="en-US" sz="1200" i="1" kern="1200" dirty="0">
                <a:solidFill>
                  <a:schemeClr val="tx1"/>
                </a:solidFill>
                <a:effectLst/>
                <a:latin typeface="+mn-lt"/>
                <a:ea typeface="+mn-ea"/>
                <a:cs typeface="+mn-cs"/>
              </a:rPr>
              <a:t>implement </a:t>
            </a:r>
            <a:r>
              <a:rPr lang="en-US" sz="1200" i="0" kern="1200" dirty="0">
                <a:solidFill>
                  <a:schemeClr val="tx1"/>
                </a:solidFill>
                <a:effectLst/>
                <a:latin typeface="+mn-lt"/>
                <a:ea typeface="+mn-ea"/>
                <a:cs typeface="+mn-cs"/>
              </a:rPr>
              <a:t>any of these things</a:t>
            </a:r>
            <a:r>
              <a:rPr lang="en-US" sz="1200" kern="1200" dirty="0">
                <a:solidFill>
                  <a:schemeClr val="tx1"/>
                </a:solidFill>
                <a:effectLst/>
                <a:latin typeface="+mn-lt"/>
                <a:ea typeface="+mn-ea"/>
                <a:cs typeface="+mn-cs"/>
              </a:rPr>
              <a:t>.</a:t>
            </a:r>
            <a:endParaRPr lang="en-US" sz="1200" i="0" kern="1200" dirty="0">
              <a:solidFill>
                <a:schemeClr val="tx1"/>
              </a:solidFill>
              <a:effectLst/>
              <a:latin typeface="+mn-lt"/>
              <a:ea typeface="+mn-ea"/>
              <a:cs typeface="+mn-cs"/>
            </a:endParaRP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is stuff</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couldn't tell you how to start coding with it.</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if you do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1955807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other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plus a hash function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We're still talking about "something you know" authentication factors.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it's ready to make an authenticated request, the client first prepares the "message" that it's going to send to the server. Typically this is the URL it's going to request plus any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or form parameters.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message…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41163730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that's unique to that user's request for that specific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user accessing the same URL will generate a different string because they will have their own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infiltrated some part of the Internet that this request goes through</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 wants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one of those parameter values so that the server receives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trying to transfer money to a friend; if an attacker can replace the target account number with his own account number, he could potentially trick the server into sending the money to him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the requests are signed, then this man in the middle attack won't work.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uses </a:t>
            </a:r>
            <a:r>
              <a:rPr lang="en-US" sz="1200" b="0" i="1" kern="1200" dirty="0">
                <a:solidFill>
                  <a:schemeClr val="tx1"/>
                </a:solidFill>
                <a:effectLst/>
                <a:latin typeface="+mn-lt"/>
                <a:ea typeface="+mn-ea"/>
                <a:cs typeface="+mn-cs"/>
              </a:rPr>
              <a:t>its copy </a:t>
            </a:r>
            <a:r>
              <a:rPr lang="en-US" sz="1200" b="0" i="0" kern="1200" dirty="0">
                <a:solidFill>
                  <a:schemeClr val="tx1"/>
                </a:solidFill>
                <a:effectLst/>
                <a:latin typeface="+mn-lt"/>
                <a:ea typeface="+mn-ea"/>
                <a:cs typeface="+mn-cs"/>
              </a:rPr>
              <a:t>of Alice's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18766479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to recompute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4182217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I have done, however, is </a:t>
            </a:r>
            <a:r>
              <a:rPr lang="en-US" sz="1200" i="0" kern="1200" dirty="0">
                <a:solidFill>
                  <a:schemeClr val="tx1"/>
                </a:solidFill>
                <a:effectLst/>
                <a:latin typeface="+mn-lt"/>
                <a:ea typeface="+mn-ea"/>
                <a:cs typeface="+mn-cs"/>
              </a:rPr>
              <a:t>Googled the crap out of OAuth.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More specifically, I've Googled the crap out of OAuth </a:t>
            </a:r>
            <a:r>
              <a:rPr lang="en-US" sz="1200" kern="1200" dirty="0">
                <a:solidFill>
                  <a:schemeClr val="tx1"/>
                </a:solidFill>
                <a:effectLst/>
                <a:latin typeface="+mn-lt"/>
                <a:ea typeface="+mn-ea"/>
                <a:cs typeface="+mn-cs"/>
              </a:rPr>
              <a:t>and how it compares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client's signature and server's signature are different, the server knows that either the original request was signed with the wrong key, OR the request was modified while it was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either case, the request is rejected as invalid.</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34460011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primary key from your user database, like email address or USER_ID or whatever else uniquely identifies someone in your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works fine, unless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on every request the server needs to loop through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one that validates.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issue API Keys as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a public and private portion.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sent in the header as plain text and is used only as an identifier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a major concept in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t>
            </a:r>
            <a:r>
              <a:rPr lang="en-US" sz="1200" b="1" i="0" kern="1200" dirty="0">
                <a:solidFill>
                  <a:schemeClr val="tx1"/>
                </a:solidFill>
                <a:effectLst/>
                <a:latin typeface="+mn-lt"/>
                <a:ea typeface="+mn-ea"/>
                <a:cs typeface="+mn-cs"/>
              </a:rPr>
              <a:t>authentication code</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a:t>
            </a:r>
            <a:r>
              <a:rPr lang="en-US" sz="1200" b="1" i="0" kern="1200" dirty="0">
                <a:solidFill>
                  <a:schemeClr val="tx1"/>
                </a:solidFill>
                <a:effectLst/>
                <a:latin typeface="+mn-lt"/>
                <a:ea typeface="+mn-ea"/>
                <a:cs typeface="+mn-cs"/>
              </a:rPr>
              <a:t>hash</a:t>
            </a:r>
            <a:r>
              <a:rPr lang="en-US" sz="1200" b="0" i="0" kern="1200" dirty="0">
                <a:solidFill>
                  <a:schemeClr val="tx1"/>
                </a:solidFill>
                <a:effectLst/>
                <a:latin typeface="+mn-lt"/>
                <a:ea typeface="+mn-ea"/>
                <a:cs typeface="+mn-cs"/>
              </a:rPr>
              <a:t> function, so…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you should remember is that an HMAC algorithm allows two parties to securely communicate as long as there is a </a:t>
            </a:r>
            <a:r>
              <a:rPr lang="en-US" sz="1200" b="1" i="0" kern="1200" dirty="0">
                <a:solidFill>
                  <a:schemeClr val="tx1"/>
                </a:solidFill>
                <a:effectLst/>
                <a:latin typeface="+mn-lt"/>
                <a:ea typeface="+mn-ea"/>
                <a:cs typeface="+mn-cs"/>
              </a:rPr>
              <a:t>shared, private key</a:t>
            </a:r>
            <a:r>
              <a:rPr lang="en-US" sz="1200" b="0" i="0" kern="1200" dirty="0">
                <a:solidFill>
                  <a:schemeClr val="tx1"/>
                </a:solidFill>
                <a:effectLst/>
                <a:latin typeface="+mn-lt"/>
                <a:ea typeface="+mn-ea"/>
                <a:cs typeface="+mn-cs"/>
              </a:rPr>
              <a:t> that they both know. </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a client and server have a shared private key, that means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 key and store it in our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agenda.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going to break each of these things down into simple explanations so that you can understand where they're similar, where they're different, and what you should consider when deciding whether to use them. </a:t>
            </a: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 developer for the other application retrieves that API key from our server and </a:t>
            </a:r>
            <a:r>
              <a:rPr lang="en-US" sz="1200" b="1" i="0" kern="1200" dirty="0">
                <a:solidFill>
                  <a:schemeClr val="tx1"/>
                </a:solidFill>
                <a:effectLst/>
                <a:latin typeface="+mn-lt"/>
                <a:ea typeface="+mn-ea"/>
                <a:cs typeface="+mn-cs"/>
              </a:rPr>
              <a:t>pre-loads it</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on that client application</a:t>
            </a:r>
            <a:r>
              <a:rPr lang="en-US" sz="1200" b="0" i="0" kern="1200" dirty="0">
                <a:solidFill>
                  <a:schemeClr val="tx1"/>
                </a:solidFill>
                <a:effectLst/>
                <a:latin typeface="+mn-lt"/>
                <a:ea typeface="+mn-ea"/>
                <a:cs typeface="+mn-cs"/>
              </a:rPr>
              <a:t>, like in a config file or something.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can then use the key to communicate with us.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our React app can't make authenticated requests on her behalf.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and then send the API key back in the HTTP response, but there just isn't any way for her browser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a:t>
            </a:r>
            <a:r>
              <a:rPr lang="en-US" sz="1200" b="1" i="1" kern="1200" dirty="0">
                <a:solidFill>
                  <a:schemeClr val="tx1"/>
                </a:solidFill>
                <a:effectLst/>
                <a:latin typeface="+mn-lt"/>
                <a:ea typeface="+mn-ea"/>
                <a:cs typeface="+mn-cs"/>
              </a:rPr>
              <a:t>your </a:t>
            </a:r>
            <a:r>
              <a:rPr lang="en-US" sz="1200" b="1" i="0" kern="1200" dirty="0">
                <a:solidFill>
                  <a:schemeClr val="tx1"/>
                </a:solidFill>
                <a:effectLst/>
                <a:latin typeface="+mn-lt"/>
                <a:ea typeface="+mn-ea"/>
                <a:cs typeface="+mn-cs"/>
              </a:rPr>
              <a:t>JavaScript can potentially be seen by someone </a:t>
            </a:r>
            <a:r>
              <a:rPr lang="en-US" sz="1200" b="1" i="1" kern="1200" dirty="0">
                <a:solidFill>
                  <a:schemeClr val="tx1"/>
                </a:solidFill>
                <a:effectLst/>
                <a:latin typeface="+mn-lt"/>
                <a:ea typeface="+mn-ea"/>
                <a:cs typeface="+mn-cs"/>
              </a:rPr>
              <a:t>else’s </a:t>
            </a:r>
            <a:r>
              <a:rPr lang="en-US" sz="1200" b="1" i="0" kern="1200" dirty="0">
                <a:solidFill>
                  <a:schemeClr val="tx1"/>
                </a:solidFill>
                <a:effectLst/>
                <a:latin typeface="+mn-lt"/>
                <a:ea typeface="+mn-ea"/>
                <a:cs typeface="+mn-cs"/>
              </a:rPr>
              <a:t>JS</a:t>
            </a:r>
            <a:r>
              <a:rPr lang="en-US" sz="1200" b="0" i="0" kern="1200" dirty="0">
                <a:solidFill>
                  <a:schemeClr val="tx1"/>
                </a:solidFill>
                <a:effectLst/>
                <a:latin typeface="+mn-lt"/>
                <a:ea typeface="+mn-ea"/>
                <a:cs typeface="+mn-cs"/>
              </a:rPr>
              <a:t>. We cannot make the JS client aware of Alice's API key without exposing that key to theft.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front end, we need a different technique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I often call them "JOT tokens", which has the same sort of redundancy as saying "ATM machine", but I can't seem to break the habit, so bear with me.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Anyways, here's how they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a JWT scenario, the server has a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that it keeps to itself</a:t>
            </a:r>
            <a:r>
              <a:rPr lang="en-US" sz="1200" b="0" i="0" kern="1200" dirty="0">
                <a:solidFill>
                  <a:schemeClr val="tx1"/>
                </a:solidFill>
                <a:effectLst/>
                <a:latin typeface="+mn-lt"/>
                <a:ea typeface="+mn-ea"/>
                <a:cs typeface="+mn-cs"/>
              </a:rPr>
              <a:t>. This key is never shared with any clients and is not user-specific; it's a system-wide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The example here is a claim saying the user’s username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unique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approach we used when signing a request using HMAC.</a:t>
            </a: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browser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 validates the token by combining the claims with its private key and re-computing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 server knows that the token was signed by its own private key and wasn't modified in transit, so it can trust the values in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it can safely authenticate the request as coming from Alice.                                                                                            </a:t>
            </a: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main terms that will come up over and over.</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a:t>
            </a:r>
            <a:r>
              <a:rPr lang="en-US" sz="1200" b="0" u="none" kern="1200" dirty="0">
                <a:solidFill>
                  <a:schemeClr val="tx1"/>
                </a:solidFill>
                <a:effectLst/>
                <a:latin typeface="+mn-lt"/>
                <a:ea typeface="+mn-ea"/>
                <a:cs typeface="+mn-cs"/>
              </a:rPr>
              <a:t>…</a:t>
            </a:r>
          </a:p>
          <a:p>
            <a:endParaRPr lang="en-US" sz="1200" b="1" u="none" kern="1200" dirty="0">
              <a:solidFill>
                <a:schemeClr val="tx1"/>
              </a:solidFill>
              <a:effectLst/>
              <a:latin typeface="+mn-lt"/>
              <a:ea typeface="+mn-ea"/>
              <a:cs typeface="+mn-cs"/>
            </a:endParaRPr>
          </a:p>
          <a:p>
            <a:r>
              <a:rPr lang="en-US" sz="1200" b="1" u="none" kern="1200" dirty="0">
                <a:solidFill>
                  <a:schemeClr val="tx1"/>
                </a:solidFill>
                <a:effectLst/>
                <a:latin typeface="+mn-lt"/>
                <a:ea typeface="+mn-ea"/>
                <a:cs typeface="+mn-cs"/>
              </a:rPr>
              <a:t>(next slide) </a:t>
            </a:r>
          </a:p>
          <a:p>
            <a:r>
              <a:rPr lang="en-US" sz="1200" u="none" kern="1200" dirty="0">
                <a:solidFill>
                  <a:schemeClr val="tx1"/>
                </a:solidFill>
                <a:effectLst/>
                <a:latin typeface="+mn-lt"/>
                <a:ea typeface="+mn-ea"/>
                <a:cs typeface="+mn-cs"/>
              </a:rPr>
              <a:t>….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back up for a second.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 just said that we couldn't use API Keys with JS clients, because JS is insecure and cannot securely store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70589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JS clients cannot securely store a key, how can they securely store the token in between requests?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116707676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 answer is, it can't. A JS client cannot store a token any more securely than it could store a shared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your JS code can access your token, then so can the bad guys.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anyone that can access the token can read the claims, since they are stored in the token as plain text.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More importantly, anyone that can access the token can </a:t>
            </a:r>
            <a:r>
              <a:rPr lang="en-US" sz="1200" b="0" i="1" kern="1200" dirty="0">
                <a:solidFill>
                  <a:schemeClr val="tx1"/>
                </a:solidFill>
                <a:effectLst/>
                <a:latin typeface="+mn-lt"/>
                <a:ea typeface="+mn-ea"/>
                <a:cs typeface="+mn-cs"/>
              </a:rPr>
              <a:t>reuse it. </a:t>
            </a:r>
            <a:r>
              <a:rPr lang="en-US" sz="1200" b="0" i="0" kern="1200" dirty="0">
                <a:solidFill>
                  <a:schemeClr val="tx1"/>
                </a:solidFill>
                <a:effectLst/>
                <a:latin typeface="+mn-lt"/>
                <a:ea typeface="+mn-ea"/>
                <a:cs typeface="+mn-cs"/>
              </a:rPr>
              <a:t>In this case, since the token identifies the user as Alice, anyone that steals that token would be able to impersonate her in 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15169808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solution is to not expose the token to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store your authentication tokens in an </a:t>
            </a:r>
            <a:r>
              <a:rPr lang="en-US" sz="1200" b="1" i="0" kern="1200" dirty="0">
                <a:solidFill>
                  <a:schemeClr val="tx1"/>
                </a:solidFill>
                <a:effectLst/>
                <a:latin typeface="+mn-lt"/>
                <a:ea typeface="+mn-ea"/>
                <a:cs typeface="+mn-cs"/>
              </a:rPr>
              <a:t>HTTP Only secure</a:t>
            </a:r>
            <a:r>
              <a:rPr lang="en-US" sz="1200" b="0" i="0" kern="1200" dirty="0">
                <a:solidFill>
                  <a:schemeClr val="tx1"/>
                </a:solidFill>
                <a:effectLst/>
                <a:latin typeface="+mn-lt"/>
                <a:ea typeface="+mn-ea"/>
                <a:cs typeface="+mn-cs"/>
              </a:rPr>
              <a:t> cookie. The "secure" flag means it will only be sent on requests using HTTPS, and the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flag means that the browser </a:t>
            </a:r>
            <a:r>
              <a:rPr lang="en-US" sz="1200" b="0" i="1" kern="1200" dirty="0">
                <a:solidFill>
                  <a:schemeClr val="tx1"/>
                </a:solidFill>
                <a:effectLst/>
                <a:latin typeface="+mn-lt"/>
                <a:ea typeface="+mn-ea"/>
                <a:cs typeface="+mn-cs"/>
              </a:rPr>
              <a:t>will prevent </a:t>
            </a:r>
            <a:r>
              <a:rPr lang="en-US" sz="1200" b="0" i="1"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from accessing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the authentication token gets automatically sent back to the server with every request, but the token cannot be stolen or inspected with JS.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14018587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Sometimes, there will be stuff in the token that your JS code </a:t>
            </a:r>
            <a:r>
              <a:rPr lang="en-US" sz="1200" b="0" i="1" kern="1200" dirty="0">
                <a:solidFill>
                  <a:schemeClr val="tx1"/>
                </a:solidFill>
                <a:effectLst/>
                <a:latin typeface="+mn-lt"/>
                <a:ea typeface="+mn-ea"/>
                <a:cs typeface="+mn-cs"/>
              </a:rPr>
              <a:t>does </a:t>
            </a:r>
            <a:r>
              <a:rPr lang="en-US" sz="1200" b="0" i="0" kern="1200" dirty="0">
                <a:solidFill>
                  <a:schemeClr val="tx1"/>
                </a:solidFill>
                <a:effectLst/>
                <a:latin typeface="+mn-lt"/>
                <a:ea typeface="+mn-ea"/>
                <a:cs typeface="+mn-cs"/>
              </a:rPr>
              <a:t>need to access. For instance, you might be tracking user preferences that the JS app needs in order to render the page.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that case, you can split your claims into two different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Put the token with authentication and authorization claims in the secure cookie. This is what your server-side code will use because it's protected from theft and replay attacks.</a:t>
            </a: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411840172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flags and preferences go into a token stored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accessible to your JS code, but it's also susceptible to theft. So make sure there's nothing sensitive in the claim values, and don't use anything from this token for authentication or authorization.</a:t>
            </a: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181759428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token is being used for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only then it will contain a single claim telling us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we need to </a:t>
            </a:r>
            <a:r>
              <a:rPr lang="en-US" sz="1200" b="0" i="1" kern="1200" dirty="0">
                <a:solidFill>
                  <a:schemeClr val="tx1"/>
                </a:solidFill>
                <a:effectLst/>
                <a:latin typeface="+mn-lt"/>
                <a:ea typeface="+mn-ea"/>
                <a:cs typeface="+mn-cs"/>
              </a:rPr>
              <a:t>authorize </a:t>
            </a:r>
            <a:r>
              <a:rPr lang="en-US" sz="1200" b="0" i="0" kern="1200" dirty="0">
                <a:solidFill>
                  <a:schemeClr val="tx1"/>
                </a:solidFill>
                <a:effectLst/>
                <a:latin typeface="+mn-lt"/>
                <a:ea typeface="+mn-ea"/>
                <a:cs typeface="+mn-cs"/>
              </a:rPr>
              <a:t>the request, we'd have to run a query to get Alice's permissions or access level or whatever data we need.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cool thing about Web tokens though,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is that they…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202647920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can contain those permissions as specific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Alice tries to access something that requires administrative permissions, we don't have to query the database to authorize her; we can just get the permissions from the token.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have a high-volume API that serves a lot of simultaneous requests, that could significantly reduce the load on your database server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181760885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Of course, avoiding repetitive database queries is all well and good, until the data changes.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this token is properly signed, it will continue to validate regardless of Alice's </a:t>
            </a:r>
            <a:r>
              <a:rPr lang="en-US" sz="1200" b="0" i="1" kern="1200" dirty="0">
                <a:solidFill>
                  <a:schemeClr val="tx1"/>
                </a:solidFill>
                <a:effectLst/>
                <a:latin typeface="+mn-lt"/>
                <a:ea typeface="+mn-ea"/>
                <a:cs typeface="+mn-cs"/>
              </a:rPr>
              <a:t>actual </a:t>
            </a:r>
            <a:r>
              <a:rPr lang="en-US" sz="1200" b="0" i="0" kern="1200" dirty="0">
                <a:solidFill>
                  <a:schemeClr val="tx1"/>
                </a:solidFill>
                <a:effectLst/>
                <a:latin typeface="+mn-lt"/>
                <a:ea typeface="+mn-ea"/>
                <a:cs typeface="+mn-cs"/>
              </a:rPr>
              <a:t>permissions.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need to limit how long this token is good for so that it cannot be used indefinitely.</a:t>
            </a: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simple solution is to add an expiration date to the token as another claim.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the server side, if a token validates but has expired, then you can throw it away and log the user out.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they log back in, you can issue a new signed token with up-to-date permissions and a new expiration date. </a:t>
            </a: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4244658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 and a request comes in for some URL, like </a:t>
            </a:r>
            <a:r>
              <a:rPr lang="en-US" sz="1200" b="1" kern="1200" baseline="0" dirty="0">
                <a:solidFill>
                  <a:schemeClr val="tx1"/>
                </a:solidFill>
                <a:effectLst/>
                <a:latin typeface="+mn-lt"/>
                <a:ea typeface="+mn-ea"/>
                <a:cs typeface="+mn-cs"/>
              </a:rPr>
              <a:t>/foo/42</a:t>
            </a:r>
            <a:r>
              <a:rPr lang="en-US" sz="1200" b="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501034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Unfortunately, this technique only works with relatively long expiration 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Your users </a:t>
            </a:r>
            <a:r>
              <a:rPr lang="en-US" sz="1200" b="0" i="1" kern="1200" dirty="0">
                <a:solidFill>
                  <a:schemeClr val="tx1"/>
                </a:solidFill>
                <a:effectLst/>
                <a:latin typeface="+mn-lt"/>
                <a:ea typeface="+mn-ea"/>
                <a:cs typeface="+mn-cs"/>
              </a:rPr>
              <a:t>really </a:t>
            </a:r>
            <a:r>
              <a:rPr lang="en-US" sz="1200" b="0" i="0" kern="1200" dirty="0">
                <a:solidFill>
                  <a:schemeClr val="tx1"/>
                </a:solidFill>
                <a:effectLst/>
                <a:latin typeface="+mn-lt"/>
                <a:ea typeface="+mn-ea"/>
                <a:cs typeface="+mn-cs"/>
              </a:rPr>
              <a:t>don't want to be forced to log back in every 30 minutes when their token expires.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ask yourself this: if you set an expiration date for a day or two in the future, and then someone hacks one of your admin accounts and starts screwing up your app, do you </a:t>
            </a:r>
            <a:r>
              <a:rPr lang="en-US" sz="1200" b="0" i="1" kern="1200" dirty="0">
                <a:solidFill>
                  <a:schemeClr val="tx1"/>
                </a:solidFill>
                <a:effectLst/>
                <a:latin typeface="+mn-lt"/>
                <a:ea typeface="+mn-ea"/>
                <a:cs typeface="+mn-cs"/>
              </a:rPr>
              <a:t>really</a:t>
            </a:r>
            <a:r>
              <a:rPr lang="en-US" sz="1200" b="0" i="0" kern="1200" dirty="0">
                <a:solidFill>
                  <a:schemeClr val="tx1"/>
                </a:solidFill>
                <a:effectLst/>
                <a:latin typeface="+mn-lt"/>
                <a:ea typeface="+mn-ea"/>
                <a:cs typeface="+mn-cs"/>
              </a:rPr>
              <a:t> want to wait a day or two for the token to expire?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40677680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good balance between security, performance, and user experience is to use something called </a:t>
            </a:r>
            <a:r>
              <a:rPr lang="en-US" sz="1200" b="1" i="0" kern="1200" dirty="0">
                <a:solidFill>
                  <a:schemeClr val="tx1"/>
                </a:solidFill>
                <a:effectLst/>
                <a:latin typeface="+mn-lt"/>
                <a:ea typeface="+mn-ea"/>
                <a:cs typeface="+mn-cs"/>
              </a:rPr>
              <a:t>refresh tokens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this approach, you issue TWO TOKENS to the user when they log 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first is a </a:t>
            </a:r>
            <a:r>
              <a:rPr lang="en-US" sz="1200" b="1" i="0" kern="1200" dirty="0">
                <a:solidFill>
                  <a:schemeClr val="tx1"/>
                </a:solidFill>
                <a:effectLst/>
                <a:latin typeface="+mn-lt"/>
                <a:ea typeface="+mn-ea"/>
                <a:cs typeface="+mn-cs"/>
              </a:rPr>
              <a:t>short-lived access token</a:t>
            </a:r>
            <a:r>
              <a:rPr lang="en-US" sz="1200" b="0" i="0" kern="1200" dirty="0">
                <a:solidFill>
                  <a:schemeClr val="tx1"/>
                </a:solidFill>
                <a:effectLst/>
                <a:latin typeface="+mn-lt"/>
                <a:ea typeface="+mn-ea"/>
                <a:cs typeface="+mn-cs"/>
              </a:rPr>
              <a:t> like we just talked about. They are only valid for a short period of time, but within that time the server will trust the claims without re-validating them with a database lookup.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47495780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a </a:t>
            </a:r>
            <a:r>
              <a:rPr lang="en-US" sz="1200" b="1" i="0" kern="1200" dirty="0">
                <a:solidFill>
                  <a:schemeClr val="tx1"/>
                </a:solidFill>
                <a:effectLst/>
                <a:latin typeface="+mn-lt"/>
                <a:ea typeface="+mn-ea"/>
                <a:cs typeface="+mn-cs"/>
              </a:rPr>
              <a:t>long-lived refresh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only things it contains are the authenticated identity and a longer expiration date.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access token expires, the client can call an API endpoint, pass in the refresh token, and get back a </a:t>
            </a:r>
            <a:r>
              <a:rPr lang="en-US" sz="1200" b="0" i="1" kern="1200" dirty="0">
                <a:solidFill>
                  <a:schemeClr val="tx1"/>
                </a:solidFill>
                <a:effectLst/>
                <a:latin typeface="+mn-lt"/>
                <a:ea typeface="+mn-ea"/>
                <a:cs typeface="+mn-cs"/>
              </a:rPr>
              <a:t>new </a:t>
            </a:r>
            <a:r>
              <a:rPr lang="en-US" sz="1200" b="0" i="0" kern="1200" dirty="0">
                <a:solidFill>
                  <a:schemeClr val="tx1"/>
                </a:solidFill>
                <a:effectLst/>
                <a:latin typeface="+mn-lt"/>
                <a:ea typeface="+mn-ea"/>
                <a:cs typeface="+mn-cs"/>
              </a:rPr>
              <a:t>access token with an updated expiration date.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this refresh process </a:t>
            </a:r>
            <a:r>
              <a:rPr lang="en-US" sz="1200" b="0" i="1" kern="1200" dirty="0">
                <a:solidFill>
                  <a:schemeClr val="tx1"/>
                </a:solidFill>
                <a:effectLst/>
                <a:latin typeface="+mn-lt"/>
                <a:ea typeface="+mn-ea"/>
                <a:cs typeface="+mn-cs"/>
              </a:rPr>
              <a:t>does hit the database</a:t>
            </a:r>
            <a:r>
              <a:rPr lang="en-US" sz="1200" b="0" i="0" kern="1200" dirty="0">
                <a:solidFill>
                  <a:schemeClr val="tx1"/>
                </a:solidFill>
                <a:effectLst/>
                <a:latin typeface="+mn-lt"/>
                <a:ea typeface="+mn-ea"/>
                <a:cs typeface="+mn-cs"/>
              </a:rPr>
              <a:t>. The server validates that the user account is still active, refreshes its list of permissions, and then sends them back in another short-lived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NOT an </a:t>
            </a:r>
            <a:r>
              <a:rPr lang="en-US" sz="1200" b="0" i="1" kern="1200" dirty="0">
                <a:solidFill>
                  <a:schemeClr val="tx1"/>
                </a:solidFill>
                <a:effectLst/>
                <a:latin typeface="+mn-lt"/>
                <a:ea typeface="+mn-ea"/>
                <a:cs typeface="+mn-cs"/>
              </a:rPr>
              <a:t>authentication </a:t>
            </a:r>
            <a:r>
              <a:rPr lang="en-US" sz="1200" b="0" i="0" kern="1200" dirty="0">
                <a:solidFill>
                  <a:schemeClr val="tx1"/>
                </a:solidFill>
                <a:effectLst/>
                <a:latin typeface="+mn-lt"/>
                <a:ea typeface="+mn-ea"/>
                <a:cs typeface="+mn-cs"/>
              </a:rPr>
              <a:t>technique; both tokens are signed, so the server knows that the </a:t>
            </a:r>
            <a:r>
              <a:rPr lang="en-US" sz="1200" b="0" i="1"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is accurate.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process is all about regularly </a:t>
            </a:r>
            <a:r>
              <a:rPr lang="en-US" sz="1200" b="0" i="1" kern="1200" dirty="0">
                <a:solidFill>
                  <a:schemeClr val="tx1"/>
                </a:solidFill>
                <a:effectLst/>
                <a:latin typeface="+mn-lt"/>
                <a:ea typeface="+mn-ea"/>
                <a:cs typeface="+mn-cs"/>
              </a:rPr>
              <a:t>re-authorizing </a:t>
            </a:r>
            <a:r>
              <a:rPr lang="en-US" sz="1200" b="0" i="0" kern="1200" dirty="0">
                <a:solidFill>
                  <a:schemeClr val="tx1"/>
                </a:solidFill>
                <a:effectLst/>
                <a:latin typeface="+mn-lt"/>
                <a:ea typeface="+mn-ea"/>
                <a:cs typeface="+mn-cs"/>
              </a:rPr>
              <a:t>the user, without making them log in again.</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216796201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Another use case for web tokens is </a:t>
            </a:r>
            <a:r>
              <a:rPr lang="en-US" sz="1200" b="1" i="0" kern="1200" dirty="0">
                <a:solidFill>
                  <a:schemeClr val="tx1"/>
                </a:solidFill>
                <a:effectLst/>
                <a:latin typeface="+mn-lt"/>
                <a:ea typeface="+mn-ea"/>
                <a:cs typeface="+mn-cs"/>
              </a:rPr>
              <a:t>single-sign-on</a:t>
            </a:r>
            <a:r>
              <a:rPr lang="en-US" sz="1200" b="0" i="0" kern="1200" dirty="0">
                <a:solidFill>
                  <a:schemeClr val="tx1"/>
                </a:solidFill>
                <a:effectLst/>
                <a:latin typeface="+mn-lt"/>
                <a:ea typeface="+mn-ea"/>
                <a:cs typeface="+mn-cs"/>
              </a:rPr>
              <a:t> between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sites or applications.</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323791763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say that you manage multiple web applications, and they both have access to the same private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could login to server 1 and get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168401465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and pass the same token. Since server 2 has access to the same private key, it can validate the token and trust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called "single sign-on" because she signed-on once and received a credential that authenticates her to multiple systems.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TODO: JWT from 3</a:t>
            </a:r>
            <a:r>
              <a:rPr lang="en-US" sz="1200" b="1" i="0" kern="1200" baseline="30000" dirty="0">
                <a:solidFill>
                  <a:schemeClr val="tx1"/>
                </a:solidFill>
                <a:effectLst/>
                <a:latin typeface="+mn-lt"/>
                <a:ea typeface="+mn-ea"/>
                <a:cs typeface="+mn-cs"/>
              </a:rPr>
              <a:t>rd</a:t>
            </a:r>
            <a:r>
              <a:rPr lang="en-US" sz="1200" b="1" i="0" kern="1200" dirty="0">
                <a:solidFill>
                  <a:schemeClr val="tx1"/>
                </a:solidFill>
                <a:effectLst/>
                <a:latin typeface="+mn-lt"/>
                <a:ea typeface="+mn-ea"/>
                <a:cs typeface="+mn-cs"/>
              </a:rPr>
              <a:t> party with public/private key validation</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251501525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pause for a second and peek back at the agenda. We've covered a lot of ground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and API Keys are methods for doing </a:t>
            </a:r>
            <a:r>
              <a:rPr lang="en-US" sz="1200" b="1" i="0"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using </a:t>
            </a:r>
            <a:r>
              <a:rPr lang="en-US" sz="1200" b="1" i="0" kern="1200" dirty="0">
                <a:solidFill>
                  <a:schemeClr val="tx1"/>
                </a:solidFill>
                <a:effectLst/>
                <a:latin typeface="+mn-lt"/>
                <a:ea typeface="+mn-ea"/>
                <a:cs typeface="+mn-cs"/>
              </a:rPr>
              <a:t>user-owned credentials</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a:t>
            </a:r>
            <a:r>
              <a:rPr lang="en-US" sz="1200" b="1" i="0" kern="1200" dirty="0">
                <a:solidFill>
                  <a:schemeClr val="tx1"/>
                </a:solidFill>
                <a:effectLst/>
                <a:latin typeface="+mn-lt"/>
                <a:ea typeface="+mn-ea"/>
                <a:cs typeface="+mn-cs"/>
              </a:rPr>
              <a:t>system-owned credentials</a:t>
            </a:r>
            <a:r>
              <a:rPr lang="en-US" sz="1200" b="0" i="0" kern="1200" dirty="0">
                <a:solidFill>
                  <a:schemeClr val="tx1"/>
                </a:solidFill>
                <a:effectLst/>
                <a:latin typeface="+mn-lt"/>
                <a:ea typeface="+mn-ea"/>
                <a:cs typeface="+mn-cs"/>
              </a:rPr>
              <a:t> to sign a token. It can be used for authentication </a:t>
            </a:r>
            <a:r>
              <a:rPr lang="en-US" sz="1200" b="0" i="1" kern="1200" dirty="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authorization, depending on how you implement it.</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140548024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428852913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there are mature libraries that make it easy to implement without touching too much XML.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SAML is worth knowing about because it is still very widely used in single-sign-in scenarios, especially in enterprise use cases where it supports some complex scenarios that JWT doesn't. </a:t>
            </a: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use or log into.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2331369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12/13/2023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12/13/2023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12/13/2023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12/13/2023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0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0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0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6.png"/></Relationships>
</file>

<file path=ppt/slides/_rels/slide10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6.png"/></Relationships>
</file>

<file path=ppt/slides/_rels/slide10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9.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6.png"/></Relationships>
</file>

<file path=ppt/slides/_rels/slide10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7.png"/><Relationship Id="rId4" Type="http://schemas.openxmlformats.org/officeDocument/2006/relationships/image" Target="../media/image6.png"/></Relationships>
</file>

<file path=ppt/slides/_rels/slide10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9.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8.png"/><Relationship Id="rId4" Type="http://schemas.openxmlformats.org/officeDocument/2006/relationships/image" Target="../media/image6.png"/></Relationships>
</file>

<file path=ppt/slides/_rels/slide1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29.png"/></Relationships>
</file>

<file path=ppt/slides/_rels/slide1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29.png"/></Relationships>
</file>

<file path=ppt/slides/_rels/slide1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29.png"/></Relationships>
</file>

<file path=ppt/slides/_rels/slide1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29.png"/></Relationships>
</file>

<file path=ppt/slides/_rels/slide1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29.png"/></Relationships>
</file>

<file path=ppt/slides/_rels/slide1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9.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14.png"/><Relationship Id="rId4" Type="http://schemas.openxmlformats.org/officeDocument/2006/relationships/image" Target="../media/image9.png"/></Relationships>
</file>

<file path=ppt/slides/_rels/slide13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4.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14.png"/><Relationship Id="rId4" Type="http://schemas.openxmlformats.org/officeDocument/2006/relationships/image" Target="../media/image9.png"/></Relationships>
</file>

<file path=ppt/slides/_rels/slide13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6.png"/><Relationship Id="rId7" Type="http://schemas.openxmlformats.org/officeDocument/2006/relationships/image" Target="../media/image34.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14.png"/><Relationship Id="rId4" Type="http://schemas.openxmlformats.org/officeDocument/2006/relationships/image" Target="../media/image9.png"/></Relationships>
</file>

<file path=ppt/slides/_rels/slide13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6.png"/><Relationship Id="rId7" Type="http://schemas.openxmlformats.org/officeDocument/2006/relationships/image" Target="../media/image34.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14.png"/><Relationship Id="rId4" Type="http://schemas.openxmlformats.org/officeDocument/2006/relationships/image" Target="../media/image9.png"/></Relationships>
</file>

<file path=ppt/slides/_rels/slide1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image" Target="../media/image14.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image" Target="../media/image14.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1.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9.png"/><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9.png"/><Relationship Id="rId4" Type="http://schemas.openxmlformats.org/officeDocument/2006/relationships/image" Target="../media/image14.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4.png"/></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25.png"/></Relationships>
</file>

<file path=ppt/slides/_rels/slide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Practical Auth(</a:t>
            </a:r>
            <a:r>
              <a:rPr lang="en-US" sz="5400" dirty="0">
                <a:latin typeface="Corbel Light" panose="020B0303020204020204" pitchFamily="34" charset="0"/>
              </a:rPr>
              <a:t>entication</a:t>
            </a:r>
            <a:r>
              <a:rPr lang="en-US" sz="5400" b="1" dirty="0">
                <a:latin typeface="Corbel Light" panose="020B0303020204020204" pitchFamily="34" charset="0"/>
              </a:rPr>
              <a:t>|</a:t>
            </a:r>
            <a:r>
              <a:rPr lang="en-US" sz="5400" dirty="0">
                <a:latin typeface="Corbel Light" panose="020B0303020204020204" pitchFamily="34" charset="0"/>
              </a:rPr>
              <a:t>orization</a:t>
            </a:r>
            <a:r>
              <a:rPr lang="en-US" sz="5400" dirty="0"/>
              <a:t>)</a:t>
            </a:r>
            <a:br>
              <a:rPr lang="en-US" sz="1100" dirty="0"/>
            </a:br>
            <a:r>
              <a:rPr lang="en-US" sz="4000" dirty="0">
                <a:solidFill>
                  <a:schemeClr val="bg1">
                    <a:lumMod val="65000"/>
                  </a:schemeClr>
                </a:solidFill>
              </a:rPr>
              <a:t>A security primer for developers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a:stretch>
            <a:fill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52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533237"/>
            <a:ext cx="7334250" cy="1569660"/>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There is no shared private key</a:t>
            </a:r>
            <a:r>
              <a:rPr lang="en-US" sz="3200" dirty="0">
                <a:solidFill>
                  <a:schemeClr val="bg1">
                    <a:lumMod val="95000"/>
                  </a:schemeClr>
                </a:solidFill>
                <a:latin typeface="Corbel" panose="020B0503020204020204" pitchFamily="34" charset="0"/>
              </a:rPr>
              <a:t>!</a:t>
            </a:r>
          </a:p>
          <a:p>
            <a:pPr algn="ct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How does token validation work?</a:t>
            </a:r>
          </a:p>
        </p:txBody>
      </p:sp>
    </p:spTree>
    <p:extLst>
      <p:ext uri="{BB962C8B-B14F-4D97-AF65-F5344CB8AC3E}">
        <p14:creationId xmlns:p14="http://schemas.microsoft.com/office/powerpoint/2010/main" val="344178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242957"/>
            <a:ext cx="7334250" cy="1569660"/>
          </a:xfrm>
          <a:prstGeom prst="rect">
            <a:avLst/>
          </a:prstGeom>
          <a:noFill/>
        </p:spPr>
        <p:txBody>
          <a:bodyPr wrap="square" rtlCol="0">
            <a:spAutoFit/>
          </a:bodyPr>
          <a:lstStyle/>
          <a:p>
            <a:pPr algn="ctr"/>
            <a:br>
              <a:rPr lang="en-US" sz="3200" b="1"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12" name="textbix">
            <a:extLst>
              <a:ext uri="{FF2B5EF4-FFF2-40B4-BE49-F238E27FC236}">
                <a16:creationId xmlns:a16="http://schemas.microsoft.com/office/drawing/2014/main" id="{D6BF440A-69E9-6141-B4CC-3E295FB817D1}"/>
              </a:ext>
            </a:extLst>
          </p:cNvPr>
          <p:cNvSpPr txBox="1"/>
          <p:nvPr/>
        </p:nvSpPr>
        <p:spPr>
          <a:xfrm>
            <a:off x="2390174" y="3250217"/>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uses</a:t>
            </a:r>
            <a:br>
              <a:rPr lang="en-US" sz="3200" b="1" dirty="0">
                <a:solidFill>
                  <a:schemeClr val="bg1">
                    <a:lumMod val="95000"/>
                  </a:schemeClr>
                </a:solidFill>
                <a:latin typeface="Corbel" panose="020B0503020204020204" pitchFamily="34" charset="0"/>
              </a:rPr>
            </a:br>
            <a:endParaRPr lang="en-US" sz="3200" b="1"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instead of shared private keys</a:t>
            </a:r>
          </a:p>
        </p:txBody>
      </p:sp>
      <p:sp>
        <p:nvSpPr>
          <p:cNvPr id="13" name="!!rectIdpPublic">
            <a:extLst>
              <a:ext uri="{FF2B5EF4-FFF2-40B4-BE49-F238E27FC236}">
                <a16:creationId xmlns:a16="http://schemas.microsoft.com/office/drawing/2014/main" id="{BBE54072-7FA6-E52E-B0DC-9DB5CEC11087}"/>
              </a:ext>
            </a:extLst>
          </p:cNvPr>
          <p:cNvSpPr/>
          <p:nvPr/>
        </p:nvSpPr>
        <p:spPr>
          <a:xfrm>
            <a:off x="6881730" y="7209022"/>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xtIdpPublic">
            <a:extLst>
              <a:ext uri="{FF2B5EF4-FFF2-40B4-BE49-F238E27FC236}">
                <a16:creationId xmlns:a16="http://schemas.microsoft.com/office/drawing/2014/main" id="{0385A3DC-94F4-45C5-3315-49E488FF9B03}"/>
              </a:ext>
            </a:extLst>
          </p:cNvPr>
          <p:cNvSpPr txBox="1"/>
          <p:nvPr/>
        </p:nvSpPr>
        <p:spPr>
          <a:xfrm>
            <a:off x="6883605" y="7207810"/>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23F4F22-AF4C-4DE4-D708-5600719C128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44436" y="6906334"/>
            <a:ext cx="534142" cy="728376"/>
          </a:xfrm>
          <a:prstGeom prst="rect">
            <a:avLst/>
          </a:prstGeom>
        </p:spPr>
      </p:pic>
      <p:pic>
        <p:nvPicPr>
          <p:cNvPr id="16" name="Picture 15">
            <a:extLst>
              <a:ext uri="{FF2B5EF4-FFF2-40B4-BE49-F238E27FC236}">
                <a16:creationId xmlns:a16="http://schemas.microsoft.com/office/drawing/2014/main" id="{76D4620E-B3F7-1FDC-2682-4D3794BCD376}"/>
              </a:ext>
            </a:extLst>
          </p:cNvPr>
          <p:cNvPicPr>
            <a:picLocks noChangeAspect="1"/>
          </p:cNvPicPr>
          <p:nvPr/>
        </p:nvPicPr>
        <p:blipFill>
          <a:blip r:embed="rId6"/>
          <a:stretch>
            <a:fillRect/>
          </a:stretch>
        </p:blipFill>
        <p:spPr>
          <a:xfrm>
            <a:off x="3469333" y="6910491"/>
            <a:ext cx="536698" cy="728376"/>
          </a:xfrm>
          <a:prstGeom prst="rect">
            <a:avLst/>
          </a:prstGeom>
        </p:spPr>
      </p:pic>
      <p:sp>
        <p:nvSpPr>
          <p:cNvPr id="17" name="!!rectIdpPrivate">
            <a:extLst>
              <a:ext uri="{FF2B5EF4-FFF2-40B4-BE49-F238E27FC236}">
                <a16:creationId xmlns:a16="http://schemas.microsoft.com/office/drawing/2014/main" id="{2BD83CCA-B7BC-9D01-21D0-666B8D9116CA}"/>
              </a:ext>
            </a:extLst>
          </p:cNvPr>
          <p:cNvSpPr/>
          <p:nvPr/>
        </p:nvSpPr>
        <p:spPr>
          <a:xfrm>
            <a:off x="4004156" y="7180749"/>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xtIdpPrivate">
            <a:extLst>
              <a:ext uri="{FF2B5EF4-FFF2-40B4-BE49-F238E27FC236}">
                <a16:creationId xmlns:a16="http://schemas.microsoft.com/office/drawing/2014/main" id="{2930DE60-DD4E-F171-4040-EA11863CDEC9}"/>
              </a:ext>
            </a:extLst>
          </p:cNvPr>
          <p:cNvSpPr txBox="1"/>
          <p:nvPr/>
        </p:nvSpPr>
        <p:spPr>
          <a:xfrm>
            <a:off x="4006031" y="7179537"/>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0706723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7" grpId="0" animBg="1"/>
      <p:bldP spid="18" grpId="0"/>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0" name="!!rectIdpPublic">
            <a:extLst>
              <a:ext uri="{FF2B5EF4-FFF2-40B4-BE49-F238E27FC236}">
                <a16:creationId xmlns:a16="http://schemas.microsoft.com/office/drawing/2014/main" id="{B104D828-A843-E408-2095-1746F1C15562}"/>
              </a:ext>
            </a:extLst>
          </p:cNvPr>
          <p:cNvSpPr/>
          <p:nvPr/>
        </p:nvSpPr>
        <p:spPr>
          <a:xfrm>
            <a:off x="6881730" y="4712564"/>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xtIdpPublic">
            <a:extLst>
              <a:ext uri="{FF2B5EF4-FFF2-40B4-BE49-F238E27FC236}">
                <a16:creationId xmlns:a16="http://schemas.microsoft.com/office/drawing/2014/main" id="{4764F485-4F91-188A-5316-BB6F1AAE29AA}"/>
              </a:ext>
            </a:extLst>
          </p:cNvPr>
          <p:cNvSpPr txBox="1"/>
          <p:nvPr/>
        </p:nvSpPr>
        <p:spPr>
          <a:xfrm>
            <a:off x="6883605" y="4711352"/>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23" name="Picture 22">
            <a:extLst>
              <a:ext uri="{FF2B5EF4-FFF2-40B4-BE49-F238E27FC236}">
                <a16:creationId xmlns:a16="http://schemas.microsoft.com/office/drawing/2014/main" id="{F354181B-9816-D1F4-6E2E-5345AFF67C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44436" y="4409876"/>
            <a:ext cx="534142" cy="728376"/>
          </a:xfrm>
          <a:prstGeom prst="rect">
            <a:avLst/>
          </a:prstGeom>
        </p:spPr>
      </p:pic>
      <p:pic>
        <p:nvPicPr>
          <p:cNvPr id="24" name="Picture 23">
            <a:extLst>
              <a:ext uri="{FF2B5EF4-FFF2-40B4-BE49-F238E27FC236}">
                <a16:creationId xmlns:a16="http://schemas.microsoft.com/office/drawing/2014/main" id="{B33ECD2F-8402-82BB-BB32-EF59B04C0377}"/>
              </a:ext>
            </a:extLst>
          </p:cNvPr>
          <p:cNvPicPr>
            <a:picLocks noChangeAspect="1"/>
          </p:cNvPicPr>
          <p:nvPr/>
        </p:nvPicPr>
        <p:blipFill>
          <a:blip r:embed="rId6"/>
          <a:stretch>
            <a:fillRect/>
          </a:stretch>
        </p:blipFill>
        <p:spPr>
          <a:xfrm>
            <a:off x="3469333" y="4414033"/>
            <a:ext cx="536698" cy="728376"/>
          </a:xfrm>
          <a:prstGeom prst="rect">
            <a:avLst/>
          </a:prstGeom>
        </p:spPr>
      </p:pic>
      <p:sp>
        <p:nvSpPr>
          <p:cNvPr id="25" name="!!rectIdpPrivate">
            <a:extLst>
              <a:ext uri="{FF2B5EF4-FFF2-40B4-BE49-F238E27FC236}">
                <a16:creationId xmlns:a16="http://schemas.microsoft.com/office/drawing/2014/main" id="{308D73BF-97D2-BC23-BE00-17E48252C1A2}"/>
              </a:ext>
            </a:extLst>
          </p:cNvPr>
          <p:cNvSpPr/>
          <p:nvPr/>
        </p:nvSpPr>
        <p:spPr>
          <a:xfrm>
            <a:off x="4004156" y="4684291"/>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xtIdpPrivate">
            <a:extLst>
              <a:ext uri="{FF2B5EF4-FFF2-40B4-BE49-F238E27FC236}">
                <a16:creationId xmlns:a16="http://schemas.microsoft.com/office/drawing/2014/main" id="{CA04B447-B79F-9746-CDC8-8B166E8ADC82}"/>
              </a:ext>
            </a:extLst>
          </p:cNvPr>
          <p:cNvSpPr txBox="1"/>
          <p:nvPr/>
        </p:nvSpPr>
        <p:spPr>
          <a:xfrm>
            <a:off x="4006031" y="4683079"/>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
        <p:nvSpPr>
          <p:cNvPr id="3" name="!!txtKeyCrypto">
            <a:extLst>
              <a:ext uri="{FF2B5EF4-FFF2-40B4-BE49-F238E27FC236}">
                <a16:creationId xmlns:a16="http://schemas.microsoft.com/office/drawing/2014/main" id="{EDBD1330-4DCE-684A-3689-424B47155C43}"/>
              </a:ext>
            </a:extLst>
          </p:cNvPr>
          <p:cNvSpPr txBox="1"/>
          <p:nvPr/>
        </p:nvSpPr>
        <p:spPr>
          <a:xfrm>
            <a:off x="2397431" y="3242957"/>
            <a:ext cx="7334250" cy="1569660"/>
          </a:xfrm>
          <a:prstGeom prst="rect">
            <a:avLst/>
          </a:prstGeom>
          <a:noFill/>
        </p:spPr>
        <p:txBody>
          <a:bodyPr wrap="square" rtlCol="0">
            <a:spAutoFit/>
          </a:bodyPr>
          <a:lstStyle/>
          <a:p>
            <a:pPr algn="ctr"/>
            <a:br>
              <a:rPr lang="en-US" sz="3200" b="1"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6" name="Txt4">
            <a:extLst>
              <a:ext uri="{FF2B5EF4-FFF2-40B4-BE49-F238E27FC236}">
                <a16:creationId xmlns:a16="http://schemas.microsoft.com/office/drawing/2014/main" id="{A1115D35-7331-E56B-EA7D-74473D824170}"/>
              </a:ext>
            </a:extLst>
          </p:cNvPr>
          <p:cNvSpPr txBox="1"/>
          <p:nvPr/>
        </p:nvSpPr>
        <p:spPr>
          <a:xfrm>
            <a:off x="2704903" y="566198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 message </a:t>
            </a:r>
            <a:r>
              <a:rPr lang="en-US" sz="2000" b="1" dirty="0">
                <a:solidFill>
                  <a:schemeClr val="bg1"/>
                </a:solidFill>
                <a:latin typeface="Corbel" panose="020B0503020204020204" pitchFamily="34" charset="0"/>
              </a:rPr>
              <a:t>signed</a:t>
            </a:r>
            <a:r>
              <a:rPr lang="en-US" sz="2000" dirty="0">
                <a:solidFill>
                  <a:schemeClr val="bg1"/>
                </a:solidFill>
                <a:latin typeface="Corbel" panose="020B0503020204020204" pitchFamily="34" charset="0"/>
              </a:rPr>
              <a:t> with this…</a:t>
            </a:r>
            <a:endParaRPr lang="en-US" sz="2000" b="1" dirty="0">
              <a:solidFill>
                <a:schemeClr val="bg1"/>
              </a:solidFill>
              <a:latin typeface="Corbel" panose="020B0503020204020204" pitchFamily="34" charset="0"/>
            </a:endParaRPr>
          </a:p>
        </p:txBody>
      </p:sp>
      <p:cxnSp>
        <p:nvCxnSpPr>
          <p:cNvPr id="7" name="Straight Arrow Connector 6">
            <a:extLst>
              <a:ext uri="{FF2B5EF4-FFF2-40B4-BE49-F238E27FC236}">
                <a16:creationId xmlns:a16="http://schemas.microsoft.com/office/drawing/2014/main" id="{ED91E7C8-673D-309B-86F6-CD31F55F47A3}"/>
              </a:ext>
            </a:extLst>
          </p:cNvPr>
          <p:cNvCxnSpPr>
            <a:cxnSpLocks/>
            <a:stCxn id="6" idx="0"/>
          </p:cNvCxnSpPr>
          <p:nvPr/>
        </p:nvCxnSpPr>
        <p:spPr>
          <a:xfrm flipV="1">
            <a:off x="3962485" y="5208603"/>
            <a:ext cx="599853" cy="45337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3" name="Txt4">
            <a:extLst>
              <a:ext uri="{FF2B5EF4-FFF2-40B4-BE49-F238E27FC236}">
                <a16:creationId xmlns:a16="http://schemas.microsoft.com/office/drawing/2014/main" id="{EADC7D74-FA3D-FBBD-4242-ED86C95E487C}"/>
              </a:ext>
            </a:extLst>
          </p:cNvPr>
          <p:cNvSpPr txBox="1"/>
          <p:nvPr/>
        </p:nvSpPr>
        <p:spPr>
          <a:xfrm>
            <a:off x="7537195" y="5665111"/>
            <a:ext cx="280408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 can be </a:t>
            </a:r>
            <a:r>
              <a:rPr lang="en-US" sz="2000" b="1" dirty="0">
                <a:solidFill>
                  <a:schemeClr val="bg1"/>
                </a:solidFill>
                <a:latin typeface="Corbel" panose="020B0503020204020204" pitchFamily="34" charset="0"/>
              </a:rPr>
              <a:t>verified</a:t>
            </a:r>
          </a:p>
          <a:p>
            <a:pPr algn="ctr"/>
            <a:r>
              <a:rPr lang="en-US" sz="2000" dirty="0">
                <a:solidFill>
                  <a:schemeClr val="bg1"/>
                </a:solidFill>
                <a:latin typeface="Corbel" panose="020B0503020204020204" pitchFamily="34" charset="0"/>
              </a:rPr>
              <a:t>with this</a:t>
            </a:r>
            <a:endParaRPr lang="en-US" sz="2000" b="1" dirty="0">
              <a:solidFill>
                <a:schemeClr val="bg1"/>
              </a:solidFill>
              <a:latin typeface="Corbel" panose="020B0503020204020204" pitchFamily="34" charset="0"/>
            </a:endParaRPr>
          </a:p>
        </p:txBody>
      </p:sp>
      <p:cxnSp>
        <p:nvCxnSpPr>
          <p:cNvPr id="14" name="Straight Arrow Connector 13">
            <a:extLst>
              <a:ext uri="{FF2B5EF4-FFF2-40B4-BE49-F238E27FC236}">
                <a16:creationId xmlns:a16="http://schemas.microsoft.com/office/drawing/2014/main" id="{E14F1E5C-0283-F88E-5F4A-922593C14FC2}"/>
              </a:ext>
            </a:extLst>
          </p:cNvPr>
          <p:cNvCxnSpPr>
            <a:cxnSpLocks/>
          </p:cNvCxnSpPr>
          <p:nvPr/>
        </p:nvCxnSpPr>
        <p:spPr>
          <a:xfrm rot="16200000" flipV="1">
            <a:off x="8024839" y="5211733"/>
            <a:ext cx="455392" cy="45337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657789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22" presetClass="entr" presetSubtype="2"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right)">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pic>
        <p:nvPicPr>
          <p:cNvPr id="24" name="Picture 23">
            <a:extLst>
              <a:ext uri="{FF2B5EF4-FFF2-40B4-BE49-F238E27FC236}">
                <a16:creationId xmlns:a16="http://schemas.microsoft.com/office/drawing/2014/main" id="{B33ECD2F-8402-82BB-BB32-EF59B04C0377}"/>
              </a:ext>
            </a:extLst>
          </p:cNvPr>
          <p:cNvPicPr>
            <a:picLocks noChangeAspect="1"/>
          </p:cNvPicPr>
          <p:nvPr/>
        </p:nvPicPr>
        <p:blipFill>
          <a:blip r:embed="rId5"/>
          <a:stretch>
            <a:fillRect/>
          </a:stretch>
        </p:blipFill>
        <p:spPr>
          <a:xfrm>
            <a:off x="9522098" y="3022239"/>
            <a:ext cx="536698" cy="728376"/>
          </a:xfrm>
          <a:prstGeom prst="rect">
            <a:avLst/>
          </a:prstGeom>
        </p:spPr>
      </p:pic>
      <p:sp>
        <p:nvSpPr>
          <p:cNvPr id="25" name="!!rectIdpPrivate">
            <a:extLst>
              <a:ext uri="{FF2B5EF4-FFF2-40B4-BE49-F238E27FC236}">
                <a16:creationId xmlns:a16="http://schemas.microsoft.com/office/drawing/2014/main" id="{308D73BF-97D2-BC23-BE00-17E48252C1A2}"/>
              </a:ext>
            </a:extLst>
          </p:cNvPr>
          <p:cNvSpPr/>
          <p:nvPr/>
        </p:nvSpPr>
        <p:spPr>
          <a:xfrm>
            <a:off x="10056921" y="3292497"/>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xtIdpPrivate">
            <a:extLst>
              <a:ext uri="{FF2B5EF4-FFF2-40B4-BE49-F238E27FC236}">
                <a16:creationId xmlns:a16="http://schemas.microsoft.com/office/drawing/2014/main" id="{CA04B447-B79F-9746-CDC8-8B166E8ADC82}"/>
              </a:ext>
            </a:extLst>
          </p:cNvPr>
          <p:cNvSpPr txBox="1"/>
          <p:nvPr/>
        </p:nvSpPr>
        <p:spPr>
          <a:xfrm>
            <a:off x="10058796" y="3291285"/>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sp>
        <p:nvSpPr>
          <p:cNvPr id="12" name="!!rectIdpPublic">
            <a:extLst>
              <a:ext uri="{FF2B5EF4-FFF2-40B4-BE49-F238E27FC236}">
                <a16:creationId xmlns:a16="http://schemas.microsoft.com/office/drawing/2014/main" id="{B37EBBB0-CF88-5131-1C09-72C7AC7D9341}"/>
              </a:ext>
            </a:extLst>
          </p:cNvPr>
          <p:cNvSpPr/>
          <p:nvPr/>
        </p:nvSpPr>
        <p:spPr>
          <a:xfrm>
            <a:off x="6536456" y="2814757"/>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xtIdpPublic">
            <a:extLst>
              <a:ext uri="{FF2B5EF4-FFF2-40B4-BE49-F238E27FC236}">
                <a16:creationId xmlns:a16="http://schemas.microsoft.com/office/drawing/2014/main" id="{8335B7FC-F152-6F29-E145-D868F9D6BAB6}"/>
              </a:ext>
            </a:extLst>
          </p:cNvPr>
          <p:cNvSpPr txBox="1"/>
          <p:nvPr/>
        </p:nvSpPr>
        <p:spPr>
          <a:xfrm>
            <a:off x="6538331" y="2813545"/>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16" name="Picture 15">
            <a:extLst>
              <a:ext uri="{FF2B5EF4-FFF2-40B4-BE49-F238E27FC236}">
                <a16:creationId xmlns:a16="http://schemas.microsoft.com/office/drawing/2014/main" id="{D19103A0-7D35-992C-7390-015E3DA619E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999162" y="2512069"/>
            <a:ext cx="534142" cy="728376"/>
          </a:xfrm>
          <a:prstGeom prst="rect">
            <a:avLst/>
          </a:prstGeom>
        </p:spPr>
      </p:pic>
      <p:grpSp>
        <p:nvGrpSpPr>
          <p:cNvPr id="17" name="Group 16">
            <a:extLst>
              <a:ext uri="{FF2B5EF4-FFF2-40B4-BE49-F238E27FC236}">
                <a16:creationId xmlns:a16="http://schemas.microsoft.com/office/drawing/2014/main" id="{74E09A1C-B8D7-6AEE-5F19-DB6D6BB3C052}"/>
              </a:ext>
            </a:extLst>
          </p:cNvPr>
          <p:cNvGrpSpPr/>
          <p:nvPr/>
        </p:nvGrpSpPr>
        <p:grpSpPr>
          <a:xfrm>
            <a:off x="5081187" y="7281570"/>
            <a:ext cx="1014813" cy="1313715"/>
            <a:chOff x="9592919" y="3281030"/>
            <a:chExt cx="2412301" cy="3122817"/>
          </a:xfrm>
        </p:grpSpPr>
        <p:sp>
          <p:nvSpPr>
            <p:cNvPr id="18" name="Freeform 158">
              <a:extLst>
                <a:ext uri="{FF2B5EF4-FFF2-40B4-BE49-F238E27FC236}">
                  <a16:creationId xmlns:a16="http://schemas.microsoft.com/office/drawing/2014/main" id="{D2B3E4BB-1B1D-14B4-4455-93CD8B12C0F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 name="Group 18">
              <a:extLst>
                <a:ext uri="{FF2B5EF4-FFF2-40B4-BE49-F238E27FC236}">
                  <a16:creationId xmlns:a16="http://schemas.microsoft.com/office/drawing/2014/main" id="{6A542F99-3069-E0B6-B820-ED7F5E7D7425}"/>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A12D4E99-A990-7E54-19B0-513FC2C6175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4877CE62-6FE7-3499-E684-E8A19E4C44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3641FC35-7268-BC1B-8199-DA450EA231A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E50446D8-2252-377D-5429-6041C442EF5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Freeform 161">
              <a:extLst>
                <a:ext uri="{FF2B5EF4-FFF2-40B4-BE49-F238E27FC236}">
                  <a16:creationId xmlns:a16="http://schemas.microsoft.com/office/drawing/2014/main" id="{2E393CE5-59CE-D937-DEAC-714C5D01091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5CAEF36A-185F-9DAD-7828-F830FCF3084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2">
            <a:extLst>
              <a:ext uri="{FF2B5EF4-FFF2-40B4-BE49-F238E27FC236}">
                <a16:creationId xmlns:a16="http://schemas.microsoft.com/office/drawing/2014/main" id="{33DB39D9-32C2-A854-3FCA-A8FC97C418F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01856" y="7722563"/>
            <a:ext cx="943974" cy="116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25947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pic>
        <p:nvPicPr>
          <p:cNvPr id="24" name="Picture 23">
            <a:extLst>
              <a:ext uri="{FF2B5EF4-FFF2-40B4-BE49-F238E27FC236}">
                <a16:creationId xmlns:a16="http://schemas.microsoft.com/office/drawing/2014/main" id="{B33ECD2F-8402-82BB-BB32-EF59B04C0377}"/>
              </a:ext>
            </a:extLst>
          </p:cNvPr>
          <p:cNvPicPr>
            <a:picLocks noChangeAspect="1"/>
          </p:cNvPicPr>
          <p:nvPr/>
        </p:nvPicPr>
        <p:blipFill>
          <a:blip r:embed="rId5"/>
          <a:stretch>
            <a:fillRect/>
          </a:stretch>
        </p:blipFill>
        <p:spPr>
          <a:xfrm>
            <a:off x="9522098" y="3022239"/>
            <a:ext cx="536698" cy="728376"/>
          </a:xfrm>
          <a:prstGeom prst="rect">
            <a:avLst/>
          </a:prstGeom>
        </p:spPr>
      </p:pic>
      <p:sp>
        <p:nvSpPr>
          <p:cNvPr id="25" name="!!rectIdpPrivate">
            <a:extLst>
              <a:ext uri="{FF2B5EF4-FFF2-40B4-BE49-F238E27FC236}">
                <a16:creationId xmlns:a16="http://schemas.microsoft.com/office/drawing/2014/main" id="{308D73BF-97D2-BC23-BE00-17E48252C1A2}"/>
              </a:ext>
            </a:extLst>
          </p:cNvPr>
          <p:cNvSpPr/>
          <p:nvPr/>
        </p:nvSpPr>
        <p:spPr>
          <a:xfrm>
            <a:off x="10056921" y="3292497"/>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xtIdpPrivate">
            <a:extLst>
              <a:ext uri="{FF2B5EF4-FFF2-40B4-BE49-F238E27FC236}">
                <a16:creationId xmlns:a16="http://schemas.microsoft.com/office/drawing/2014/main" id="{CA04B447-B79F-9746-CDC8-8B166E8ADC82}"/>
              </a:ext>
            </a:extLst>
          </p:cNvPr>
          <p:cNvSpPr txBox="1"/>
          <p:nvPr/>
        </p:nvSpPr>
        <p:spPr>
          <a:xfrm>
            <a:off x="10058796" y="3291285"/>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Arrow 1">
            <a:extLst>
              <a:ext uri="{FF2B5EF4-FFF2-40B4-BE49-F238E27FC236}">
                <a16:creationId xmlns:a16="http://schemas.microsoft.com/office/drawing/2014/main" id="{C8C1352B-508D-267C-A2A2-3B80E9B015FC}"/>
              </a:ext>
            </a:extLst>
          </p:cNvPr>
          <p:cNvCxnSpPr>
            <a:cxnSpLocks/>
          </p:cNvCxnSpPr>
          <p:nvPr/>
        </p:nvCxnSpPr>
        <p:spPr>
          <a:xfrm flipV="1">
            <a:off x="6428566" y="3384868"/>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4" name="Arrow 1">
            <a:extLst>
              <a:ext uri="{FF2B5EF4-FFF2-40B4-BE49-F238E27FC236}">
                <a16:creationId xmlns:a16="http://schemas.microsoft.com/office/drawing/2014/main" id="{DD598862-F5F4-2BD3-2985-7C83763C1C0C}"/>
              </a:ext>
            </a:extLst>
          </p:cNvPr>
          <p:cNvCxnSpPr>
            <a:cxnSpLocks/>
          </p:cNvCxnSpPr>
          <p:nvPr/>
        </p:nvCxnSpPr>
        <p:spPr>
          <a:xfrm rot="10800000" flipV="1">
            <a:off x="6913927" y="3750615"/>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7630020" y="4198835"/>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7631896" y="4197623"/>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27" name="!!rectIdpPublic">
            <a:extLst>
              <a:ext uri="{FF2B5EF4-FFF2-40B4-BE49-F238E27FC236}">
                <a16:creationId xmlns:a16="http://schemas.microsoft.com/office/drawing/2014/main" id="{0D2D2306-EF1A-4BC5-C1C8-56D4E65C6AA8}"/>
              </a:ext>
            </a:extLst>
          </p:cNvPr>
          <p:cNvSpPr/>
          <p:nvPr/>
        </p:nvSpPr>
        <p:spPr>
          <a:xfrm>
            <a:off x="6536456" y="2814757"/>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xtIdpPublic">
            <a:extLst>
              <a:ext uri="{FF2B5EF4-FFF2-40B4-BE49-F238E27FC236}">
                <a16:creationId xmlns:a16="http://schemas.microsoft.com/office/drawing/2014/main" id="{75C84061-4C0D-56E2-DC21-79AF576B7B1F}"/>
              </a:ext>
            </a:extLst>
          </p:cNvPr>
          <p:cNvSpPr txBox="1"/>
          <p:nvPr/>
        </p:nvSpPr>
        <p:spPr>
          <a:xfrm>
            <a:off x="6538331" y="2813545"/>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29" name="Picture 28">
            <a:extLst>
              <a:ext uri="{FF2B5EF4-FFF2-40B4-BE49-F238E27FC236}">
                <a16:creationId xmlns:a16="http://schemas.microsoft.com/office/drawing/2014/main" id="{9B5ACDEC-A8B0-2765-A56F-63C65BCEFA8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999162" y="2512069"/>
            <a:ext cx="534142" cy="728376"/>
          </a:xfrm>
          <a:prstGeom prst="rect">
            <a:avLst/>
          </a:prstGeom>
        </p:spPr>
      </p:pic>
      <p:sp>
        <p:nvSpPr>
          <p:cNvPr id="30" name="!!txtSig">
            <a:extLst>
              <a:ext uri="{FF2B5EF4-FFF2-40B4-BE49-F238E27FC236}">
                <a16:creationId xmlns:a16="http://schemas.microsoft.com/office/drawing/2014/main" id="{50887EA7-3C0A-44D7-84AB-85FFDBEC7249}"/>
              </a:ext>
            </a:extLst>
          </p:cNvPr>
          <p:cNvSpPr txBox="1"/>
          <p:nvPr/>
        </p:nvSpPr>
        <p:spPr>
          <a:xfrm>
            <a:off x="7632623" y="4497468"/>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5" name="!!Arrow 4">
            <a:extLst>
              <a:ext uri="{FF2B5EF4-FFF2-40B4-BE49-F238E27FC236}">
                <a16:creationId xmlns:a16="http://schemas.microsoft.com/office/drawing/2014/main" id="{742875F6-D0CE-877A-BEFC-3EDF624BFC5B}"/>
              </a:ext>
            </a:extLst>
          </p:cNvPr>
          <p:cNvCxnSpPr>
            <a:cxnSpLocks/>
          </p:cNvCxnSpPr>
          <p:nvPr/>
        </p:nvCxnSpPr>
        <p:spPr>
          <a:xfrm flipV="1">
            <a:off x="10056921" y="3750615"/>
            <a:ext cx="597445" cy="447008"/>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477903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5"/>
                                        </p:tgtEl>
                                      </p:cBhvr>
                                    </p:animEffect>
                                    <p:set>
                                      <p:cBhvr>
                                        <p:cTn id="25" dur="1" fill="hold">
                                          <p:stCondLst>
                                            <p:cond delay="499"/>
                                          </p:stCondLst>
                                        </p:cTn>
                                        <p:tgtEl>
                                          <p:spTgt spid="35"/>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2"/>
                                        </p:tgtEl>
                                      </p:cBhvr>
                                    </p:animEffect>
                                    <p:set>
                                      <p:cBhvr>
                                        <p:cTn id="28" dur="1" fill="hold">
                                          <p:stCondLst>
                                            <p:cond delay="499"/>
                                          </p:stCondLst>
                                        </p:cTn>
                                        <p:tgtEl>
                                          <p:spTgt spid="32"/>
                                        </p:tgtEl>
                                        <p:attrNameLst>
                                          <p:attrName>style.visibility</p:attrName>
                                        </p:attrNameLst>
                                      </p:cBhvr>
                                      <p:to>
                                        <p:strVal val="hidden"/>
                                      </p:to>
                                    </p:se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up)">
                                      <p:cBhvr>
                                        <p:cTn id="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30" grpId="0"/>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pic>
        <p:nvPicPr>
          <p:cNvPr id="24" name="Picture 23">
            <a:extLst>
              <a:ext uri="{FF2B5EF4-FFF2-40B4-BE49-F238E27FC236}">
                <a16:creationId xmlns:a16="http://schemas.microsoft.com/office/drawing/2014/main" id="{B33ECD2F-8402-82BB-BB32-EF59B04C0377}"/>
              </a:ext>
            </a:extLst>
          </p:cNvPr>
          <p:cNvPicPr>
            <a:picLocks noChangeAspect="1"/>
          </p:cNvPicPr>
          <p:nvPr/>
        </p:nvPicPr>
        <p:blipFill>
          <a:blip r:embed="rId5"/>
          <a:stretch>
            <a:fillRect/>
          </a:stretch>
        </p:blipFill>
        <p:spPr>
          <a:xfrm>
            <a:off x="9522098" y="3022239"/>
            <a:ext cx="536698" cy="728376"/>
          </a:xfrm>
          <a:prstGeom prst="rect">
            <a:avLst/>
          </a:prstGeom>
        </p:spPr>
      </p:pic>
      <p:sp>
        <p:nvSpPr>
          <p:cNvPr id="25" name="!!rectIdpPrivate">
            <a:extLst>
              <a:ext uri="{FF2B5EF4-FFF2-40B4-BE49-F238E27FC236}">
                <a16:creationId xmlns:a16="http://schemas.microsoft.com/office/drawing/2014/main" id="{308D73BF-97D2-BC23-BE00-17E48252C1A2}"/>
              </a:ext>
            </a:extLst>
          </p:cNvPr>
          <p:cNvSpPr/>
          <p:nvPr/>
        </p:nvSpPr>
        <p:spPr>
          <a:xfrm>
            <a:off x="10056921" y="3292497"/>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xtIdpPrivate">
            <a:extLst>
              <a:ext uri="{FF2B5EF4-FFF2-40B4-BE49-F238E27FC236}">
                <a16:creationId xmlns:a16="http://schemas.microsoft.com/office/drawing/2014/main" id="{CA04B447-B79F-9746-CDC8-8B166E8ADC82}"/>
              </a:ext>
            </a:extLst>
          </p:cNvPr>
          <p:cNvSpPr txBox="1"/>
          <p:nvPr/>
        </p:nvSpPr>
        <p:spPr>
          <a:xfrm>
            <a:off x="10058796" y="3291285"/>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Arrow 1">
            <a:extLst>
              <a:ext uri="{FF2B5EF4-FFF2-40B4-BE49-F238E27FC236}">
                <a16:creationId xmlns:a16="http://schemas.microsoft.com/office/drawing/2014/main" id="{DD598862-F5F4-2BD3-2985-7C83763C1C0C}"/>
              </a:ext>
            </a:extLst>
          </p:cNvPr>
          <p:cNvCxnSpPr>
            <a:cxnSpLocks/>
          </p:cNvCxnSpPr>
          <p:nvPr/>
        </p:nvCxnSpPr>
        <p:spPr>
          <a:xfrm rot="16200000" flipV="1">
            <a:off x="3171803" y="3712634"/>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2274245" y="4198835"/>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2276121" y="4197623"/>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27" name="!!rectIdpPublic">
            <a:extLst>
              <a:ext uri="{FF2B5EF4-FFF2-40B4-BE49-F238E27FC236}">
                <a16:creationId xmlns:a16="http://schemas.microsoft.com/office/drawing/2014/main" id="{0D2D2306-EF1A-4BC5-C1C8-56D4E65C6AA8}"/>
              </a:ext>
            </a:extLst>
          </p:cNvPr>
          <p:cNvSpPr/>
          <p:nvPr/>
        </p:nvSpPr>
        <p:spPr>
          <a:xfrm>
            <a:off x="6536456" y="2814757"/>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xtIdpPublic">
            <a:extLst>
              <a:ext uri="{FF2B5EF4-FFF2-40B4-BE49-F238E27FC236}">
                <a16:creationId xmlns:a16="http://schemas.microsoft.com/office/drawing/2014/main" id="{75C84061-4C0D-56E2-DC21-79AF576B7B1F}"/>
              </a:ext>
            </a:extLst>
          </p:cNvPr>
          <p:cNvSpPr txBox="1"/>
          <p:nvPr/>
        </p:nvSpPr>
        <p:spPr>
          <a:xfrm>
            <a:off x="6538331" y="2813545"/>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29" name="Picture 28">
            <a:extLst>
              <a:ext uri="{FF2B5EF4-FFF2-40B4-BE49-F238E27FC236}">
                <a16:creationId xmlns:a16="http://schemas.microsoft.com/office/drawing/2014/main" id="{9B5ACDEC-A8B0-2765-A56F-63C65BCEFA8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999162" y="2512069"/>
            <a:ext cx="534142" cy="728376"/>
          </a:xfrm>
          <a:prstGeom prst="rect">
            <a:avLst/>
          </a:prstGeom>
        </p:spPr>
      </p:pic>
      <p:sp>
        <p:nvSpPr>
          <p:cNvPr id="30" name="!!txtSig">
            <a:extLst>
              <a:ext uri="{FF2B5EF4-FFF2-40B4-BE49-F238E27FC236}">
                <a16:creationId xmlns:a16="http://schemas.microsoft.com/office/drawing/2014/main" id="{50887EA7-3C0A-44D7-84AB-85FFDBEC7249}"/>
              </a:ext>
            </a:extLst>
          </p:cNvPr>
          <p:cNvSpPr txBox="1"/>
          <p:nvPr/>
        </p:nvSpPr>
        <p:spPr>
          <a:xfrm>
            <a:off x="2276848" y="4497468"/>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 name="!!Arrow 4">
            <a:extLst>
              <a:ext uri="{FF2B5EF4-FFF2-40B4-BE49-F238E27FC236}">
                <a16:creationId xmlns:a16="http://schemas.microsoft.com/office/drawing/2014/main" id="{6BFA2838-5F8C-E3DB-BF80-D23D8340335D}"/>
              </a:ext>
            </a:extLst>
          </p:cNvPr>
          <p:cNvCxnSpPr>
            <a:cxnSpLocks/>
            <a:stCxn id="29" idx="1"/>
          </p:cNvCxnSpPr>
          <p:nvPr/>
        </p:nvCxnSpPr>
        <p:spPr>
          <a:xfrm flipH="1" flipV="1">
            <a:off x="3929142" y="2813545"/>
            <a:ext cx="2070020" cy="62712"/>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93468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4254513" y="2974841"/>
            <a:ext cx="340042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SP and IdP must use the </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same value</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as user identifier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a:off x="3929142" y="2684699"/>
            <a:ext cx="4250582" cy="16729"/>
          </a:xfrm>
          <a:prstGeom prst="straightConnector1">
            <a:avLst/>
          </a:prstGeom>
          <a:ln w="25400">
            <a:solidFill>
              <a:schemeClr val="bg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750606" y="2478103"/>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752482" y="2476891"/>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944891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
        <p:nvSpPr>
          <p:cNvPr id="3" name="!!txtKeyCrypto">
            <a:extLst>
              <a:ext uri="{FF2B5EF4-FFF2-40B4-BE49-F238E27FC236}">
                <a16:creationId xmlns:a16="http://schemas.microsoft.com/office/drawing/2014/main" id="{2346EC45-C0A4-4BB2-7464-C588ECDC8E4E}"/>
              </a:ext>
            </a:extLst>
          </p:cNvPr>
          <p:cNvSpPr txBox="1"/>
          <p:nvPr/>
        </p:nvSpPr>
        <p:spPr>
          <a:xfrm>
            <a:off x="1308859" y="-778181"/>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2" name="Group 1">
            <a:extLst>
              <a:ext uri="{FF2B5EF4-FFF2-40B4-BE49-F238E27FC236}">
                <a16:creationId xmlns:a16="http://schemas.microsoft.com/office/drawing/2014/main" id="{2DD35404-DF56-8186-8959-CB23625A2B40}"/>
              </a:ext>
            </a:extLst>
          </p:cNvPr>
          <p:cNvGrpSpPr/>
          <p:nvPr/>
        </p:nvGrpSpPr>
        <p:grpSpPr>
          <a:xfrm>
            <a:off x="5081187" y="7150941"/>
            <a:ext cx="1014813" cy="1313715"/>
            <a:chOff x="9592919" y="3281030"/>
            <a:chExt cx="2412301" cy="3122817"/>
          </a:xfrm>
        </p:grpSpPr>
        <p:sp>
          <p:nvSpPr>
            <p:cNvPr id="4" name="Freeform 158">
              <a:extLst>
                <a:ext uri="{FF2B5EF4-FFF2-40B4-BE49-F238E27FC236}">
                  <a16:creationId xmlns:a16="http://schemas.microsoft.com/office/drawing/2014/main" id="{EC16894E-1300-7DBF-E043-3A8451B4928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DF5C96C5-95EF-CFB1-5D69-169A045E7B87}"/>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1D9ACA3A-0307-6B11-4D7D-99AB34AA2BA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0F1826F-D5BC-7F1F-7241-8C6493A0E19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09AA1569-13A5-97F1-C591-62C71473841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62F11B0D-17CC-CF39-B3F0-444A110CC67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6C13AC88-0860-D1AC-3FAB-190983C6EB3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96214A80-E370-7CF8-CD34-13E2BDB9CDF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F675AE8A-63B7-4DBC-BA7A-5BA94CBD4B2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759193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19" name="!!Sidebar">
            <a:extLst>
              <a:ext uri="{FF2B5EF4-FFF2-40B4-BE49-F238E27FC236}">
                <a16:creationId xmlns:a16="http://schemas.microsoft.com/office/drawing/2014/main" id="{3C5D745C-C1D0-DE2A-FC12-0001A7AA39A3}"/>
              </a:ext>
            </a:extLst>
          </p:cNvPr>
          <p:cNvSpPr txBox="1"/>
          <p:nvPr/>
        </p:nvSpPr>
        <p:spPr>
          <a:xfrm>
            <a:off x="-2432850" y="894744"/>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20" name="Picture 19">
            <a:extLst>
              <a:ext uri="{FF2B5EF4-FFF2-40B4-BE49-F238E27FC236}">
                <a16:creationId xmlns:a16="http://schemas.microsoft.com/office/drawing/2014/main" id="{8AC1C98B-D556-98B9-729D-E1230156AA02}"/>
              </a:ext>
            </a:extLst>
          </p:cNvPr>
          <p:cNvPicPr>
            <a:picLocks noChangeAspect="1"/>
          </p:cNvPicPr>
          <p:nvPr/>
        </p:nvPicPr>
        <p:blipFill>
          <a:blip r:embed="rId4"/>
          <a:stretch>
            <a:fillRect/>
          </a:stretch>
        </p:blipFill>
        <p:spPr>
          <a:xfrm>
            <a:off x="12226987" y="918996"/>
            <a:ext cx="1325060" cy="1413909"/>
          </a:xfrm>
          <a:prstGeom prst="rect">
            <a:avLst/>
          </a:prstGeom>
        </p:spPr>
      </p:pic>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AF5E1E7-F096-B344-8E23-A37788B616FE}"/>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5"/>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pic>
        <p:nvPicPr>
          <p:cNvPr id="42" name="Picture 41">
            <a:extLst>
              <a:ext uri="{FF2B5EF4-FFF2-40B4-BE49-F238E27FC236}">
                <a16:creationId xmlns:a16="http://schemas.microsoft.com/office/drawing/2014/main" id="{9AE8F01A-43D9-3814-0C82-AFBBB9E6EAE3}"/>
              </a:ext>
            </a:extLst>
          </p:cNvPr>
          <p:cNvPicPr>
            <a:picLocks noChangeAspect="1"/>
          </p:cNvPicPr>
          <p:nvPr/>
        </p:nvPicPr>
        <p:blipFill>
          <a:blip r:embed="rId6"/>
          <a:stretch>
            <a:fillRect/>
          </a:stretch>
        </p:blipFill>
        <p:spPr>
          <a:xfrm>
            <a:off x="8262859" y="7374544"/>
            <a:ext cx="2391507" cy="1266688"/>
          </a:xfrm>
          <a:prstGeom prst="rect">
            <a:avLst/>
          </a:prstGeom>
        </p:spPr>
      </p:pic>
      <p:sp>
        <p:nvSpPr>
          <p:cNvPr id="43" name="Txt4">
            <a:extLst>
              <a:ext uri="{FF2B5EF4-FFF2-40B4-BE49-F238E27FC236}">
                <a16:creationId xmlns:a16="http://schemas.microsoft.com/office/drawing/2014/main" id="{FD67D69B-3BBB-243D-6B83-BD722E28B9BA}"/>
              </a:ext>
            </a:extLst>
          </p:cNvPr>
          <p:cNvSpPr txBox="1"/>
          <p:nvPr/>
        </p:nvSpPr>
        <p:spPr>
          <a:xfrm>
            <a:off x="7346204" y="8657453"/>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45" name="!!Sidebar2">
            <a:extLst>
              <a:ext uri="{FF2B5EF4-FFF2-40B4-BE49-F238E27FC236}">
                <a16:creationId xmlns:a16="http://schemas.microsoft.com/office/drawing/2014/main" id="{75A5EC5B-C0AF-9B26-2E73-E7116AB9E664}"/>
              </a:ext>
            </a:extLst>
          </p:cNvPr>
          <p:cNvSpPr txBox="1"/>
          <p:nvPr/>
        </p:nvSpPr>
        <p:spPr>
          <a:xfrm>
            <a:off x="2470732" y="-804617"/>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sp>
        <p:nvSpPr>
          <p:cNvPr id="46" name="TextBox 45">
            <a:extLst>
              <a:ext uri="{FF2B5EF4-FFF2-40B4-BE49-F238E27FC236}">
                <a16:creationId xmlns:a16="http://schemas.microsoft.com/office/drawing/2014/main" id="{672E68A4-BB20-D0B9-39A0-2CB9FE42693E}"/>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47" name="TextBox 46">
            <a:extLst>
              <a:ext uri="{FF2B5EF4-FFF2-40B4-BE49-F238E27FC236}">
                <a16:creationId xmlns:a16="http://schemas.microsoft.com/office/drawing/2014/main" id="{17154C56-4925-8F09-C2BD-615CE9C4CEFE}"/>
              </a:ext>
            </a:extLst>
          </p:cNvPr>
          <p:cNvSpPr txBox="1"/>
          <p:nvPr/>
        </p:nvSpPr>
        <p:spPr>
          <a:xfrm>
            <a:off x="7285432"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Resource Server</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B87633BA-537C-CA5E-5662-445B40094033}"/>
              </a:ext>
            </a:extLst>
          </p:cNvPr>
          <p:cNvPicPr>
            <a:picLocks noChangeAspect="1"/>
          </p:cNvPicPr>
          <p:nvPr/>
        </p:nvPicPr>
        <p:blipFill>
          <a:blip r:embed="rId4"/>
          <a:stretch>
            <a:fillRect/>
          </a:stretch>
        </p:blipFill>
        <p:spPr>
          <a:xfrm>
            <a:off x="8280096" y="1950093"/>
            <a:ext cx="1325060" cy="1413909"/>
          </a:xfrm>
          <a:prstGeom prst="rect">
            <a:avLst/>
          </a:prstGeom>
        </p:spPr>
      </p:pic>
    </p:spTree>
    <p:extLst>
      <p:ext uri="{BB962C8B-B14F-4D97-AF65-F5344CB8AC3E}">
        <p14:creationId xmlns:p14="http://schemas.microsoft.com/office/powerpoint/2010/main" val="37711428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par>
                                <p:cTn id="11" presetID="10" presetClass="exit" presetSubtype="0" fill="hold" nodeType="withEffect">
                                  <p:stCondLst>
                                    <p:cond delay="0"/>
                                  </p:stCondLst>
                                  <p:childTnLst>
                                    <p:animEffect transition="out" filter="fade">
                                      <p:cBhvr>
                                        <p:cTn id="12" dur="500"/>
                                        <p:tgtEl>
                                          <p:spTgt spid="18"/>
                                        </p:tgtEl>
                                      </p:cBhvr>
                                    </p:animEffect>
                                    <p:set>
                                      <p:cBhvr>
                                        <p:cTn id="13" dur="1" fill="hold">
                                          <p:stCondLst>
                                            <p:cond delay="499"/>
                                          </p:stCondLst>
                                        </p:cTn>
                                        <p:tgtEl>
                                          <p:spTgt spid="18"/>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22" presetClass="entr" presetSubtype="8"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par>
                                <p:cTn id="26" presetID="10" presetClass="exit" presetSubtype="0" fill="hold" nodeType="withEffect">
                                  <p:stCondLst>
                                    <p:cond delay="0"/>
                                  </p:stCondLst>
                                  <p:childTnLst>
                                    <p:animEffect transition="out" filter="fade">
                                      <p:cBhvr>
                                        <p:cTn id="27" dur="500"/>
                                        <p:tgtEl>
                                          <p:spTgt spid="51"/>
                                        </p:tgtEl>
                                      </p:cBhvr>
                                    </p:animEffect>
                                    <p:set>
                                      <p:cBhvr>
                                        <p:cTn id="28" dur="1" fill="hold">
                                          <p:stCondLst>
                                            <p:cond delay="499"/>
                                          </p:stCondLst>
                                        </p:cTn>
                                        <p:tgtEl>
                                          <p:spTgt spid="51"/>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p:bld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1015663"/>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Service provider</a:t>
            </a:r>
            <a:br>
              <a:rPr lang="en-US" sz="2000" dirty="0">
                <a:solidFill>
                  <a:srgbClr val="FF0000"/>
                </a:solidFill>
                <a:latin typeface="Corbel" panose="020B0503020204020204" pitchFamily="34" charset="0"/>
              </a:rPr>
            </a:br>
            <a:r>
              <a:rPr lang="en-US" sz="2000" b="1" dirty="0">
                <a:solidFill>
                  <a:srgbClr val="FF0000"/>
                </a:solidFill>
                <a:latin typeface="Corbel" panose="020B0503020204020204" pitchFamily="34" charset="0"/>
              </a:rPr>
              <a:t>authenticates</a:t>
            </a:r>
            <a:br>
              <a:rPr lang="en-US" sz="2000" b="1" dirty="0">
                <a:solidFill>
                  <a:srgbClr val="FF0000"/>
                </a:solidFill>
                <a:latin typeface="Corbel" panose="020B0503020204020204" pitchFamily="34" charset="0"/>
              </a:rPr>
            </a:br>
            <a:r>
              <a:rPr lang="en-US" sz="2000" dirty="0">
                <a:solidFill>
                  <a:srgbClr val="FF0000"/>
                </a:solidFill>
                <a:latin typeface="Corbel" panose="020B0503020204020204" pitchFamily="34" charset="0"/>
              </a:rPr>
              <a:t>as Alice</a:t>
            </a:r>
            <a:endParaRPr lang="en-US" sz="2000" b="1" dirty="0">
              <a:solidFill>
                <a:srgbClr val="FF0000"/>
              </a:solidFill>
              <a:latin typeface="Corbel" panose="020B0503020204020204" pitchFamily="34" charset="0"/>
            </a:endParaRP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784818"/>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p>
          <a:p>
            <a:pPr algn="ctr"/>
            <a:r>
              <a:rPr lang="en-US" sz="2000" dirty="0">
                <a:solidFill>
                  <a:schemeClr val="bg1"/>
                </a:solidFill>
                <a:latin typeface="Corbel" panose="020B0503020204020204" pitchFamily="34" charset="0"/>
              </a:rPr>
              <a:t>to the 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authorized</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to use Alice's data</a:t>
            </a:r>
            <a:endParaRPr lang="en-US" sz="2000" b="1" dirty="0">
              <a:solidFill>
                <a:schemeClr val="bg1"/>
              </a:solidFill>
              <a:latin typeface="Corbel" panose="020B0503020204020204" pitchFamily="34" charset="0"/>
            </a:endParaRP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28187"/>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p>
          <a:p>
            <a:pPr algn="ctr"/>
            <a:r>
              <a:rPr lang="en-US" sz="2000" dirty="0">
                <a:solidFill>
                  <a:schemeClr val="bg1"/>
                </a:solidFill>
                <a:latin typeface="Corbel" panose="020B0503020204020204" pitchFamily="34" charset="0"/>
              </a:rPr>
              <a:t>to the 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649736"/>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rot="5400000" flipH="1" flipV="1">
            <a:off x="6725557"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
        <p:nvSpPr>
          <p:cNvPr id="5" name="!!Req3BG">
            <a:extLst>
              <a:ext uri="{FF2B5EF4-FFF2-40B4-BE49-F238E27FC236}">
                <a16:creationId xmlns:a16="http://schemas.microsoft.com/office/drawing/2014/main" id="{4B5742D5-47CB-223C-FA33-42F5525F04BE}"/>
              </a:ext>
            </a:extLst>
          </p:cNvPr>
          <p:cNvSpPr/>
          <p:nvPr/>
        </p:nvSpPr>
        <p:spPr>
          <a:xfrm>
            <a:off x="4052414" y="3062932"/>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Req3Text">
            <a:extLst>
              <a:ext uri="{FF2B5EF4-FFF2-40B4-BE49-F238E27FC236}">
                <a16:creationId xmlns:a16="http://schemas.microsoft.com/office/drawing/2014/main" id="{1EC11F0C-9E2C-2A18-7F98-ECEEA1E504F9}"/>
              </a:ext>
            </a:extLst>
          </p:cNvPr>
          <p:cNvSpPr txBox="1"/>
          <p:nvPr/>
        </p:nvSpPr>
        <p:spPr>
          <a:xfrm>
            <a:off x="4097375" y="3062933"/>
            <a:ext cx="3570207"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Shutterfly</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a:off x="7138200" y="3549836"/>
            <a:ext cx="1527665" cy="17254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7439660" y="451294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7593548" y="455284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spTree>
    <p:extLst>
      <p:ext uri="{BB962C8B-B14F-4D97-AF65-F5344CB8AC3E}">
        <p14:creationId xmlns:p14="http://schemas.microsoft.com/office/powerpoint/2010/main" val="4282822294"/>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rot="5400000" flipH="1" flipV="1">
            <a:off x="6725557"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
        <p:nvSpPr>
          <p:cNvPr id="5" name="!!Req3BG">
            <a:extLst>
              <a:ext uri="{FF2B5EF4-FFF2-40B4-BE49-F238E27FC236}">
                <a16:creationId xmlns:a16="http://schemas.microsoft.com/office/drawing/2014/main" id="{4B5742D5-47CB-223C-FA33-42F5525F04BE}"/>
              </a:ext>
            </a:extLst>
          </p:cNvPr>
          <p:cNvSpPr/>
          <p:nvPr/>
        </p:nvSpPr>
        <p:spPr>
          <a:xfrm>
            <a:off x="5189489" y="3803828"/>
            <a:ext cx="2404059" cy="47854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Req3Text">
            <a:extLst>
              <a:ext uri="{FF2B5EF4-FFF2-40B4-BE49-F238E27FC236}">
                <a16:creationId xmlns:a16="http://schemas.microsoft.com/office/drawing/2014/main" id="{1EC11F0C-9E2C-2A18-7F98-ECEEA1E504F9}"/>
              </a:ext>
            </a:extLst>
          </p:cNvPr>
          <p:cNvSpPr txBox="1"/>
          <p:nvPr/>
        </p:nvSpPr>
        <p:spPr>
          <a:xfrm>
            <a:off x="5426304" y="3802834"/>
            <a:ext cx="3570207" cy="400110"/>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Let's do it!</a:t>
            </a:r>
          </a:p>
        </p:txBody>
      </p:sp>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a:off x="7138200" y="3549836"/>
            <a:ext cx="1527665" cy="17254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7439660" y="451294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7593548" y="4552847"/>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302 Redirect</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7629344" y="4889892"/>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7585801" y="48547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34145631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22" presetClass="entr" presetSubtype="4"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22" presetClass="entr" presetSubtype="1"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up)">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0" grpId="0" animBg="1"/>
      <p:bldP spid="18" grpId="0"/>
      <p:bldP spid="9" grpId="0" animBg="1"/>
      <p:bldP spid="3" grpId="0"/>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rot="5400000" flipH="1">
            <a:off x="3451571" y="3259552"/>
            <a:ext cx="1527665" cy="17254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016378" y="3447756"/>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4170266" y="3487654"/>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302 Redirect</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4206062" y="3824699"/>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162519" y="3789534"/>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151647508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1825505"/>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4766063" y="1865403"/>
            <a:ext cx="1723549"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GetPhotos</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4801859" y="2202448"/>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2167283"/>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299571729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7368652"/>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780964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16347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Tree>
    <p:extLst>
      <p:ext uri="{BB962C8B-B14F-4D97-AF65-F5344CB8AC3E}">
        <p14:creationId xmlns:p14="http://schemas.microsoft.com/office/powerpoint/2010/main" val="4176834440"/>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73968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
        <p:nvSpPr>
          <p:cNvPr id="8" name="!!txtTokenDesc2">
            <a:extLst>
              <a:ext uri="{FF2B5EF4-FFF2-40B4-BE49-F238E27FC236}">
                <a16:creationId xmlns:a16="http://schemas.microsoft.com/office/drawing/2014/main" id="{8004B932-4AB4-0CA1-25D2-F7AD7867DF47}"/>
              </a:ext>
            </a:extLst>
          </p:cNvPr>
          <p:cNvSpPr txBox="1"/>
          <p:nvPr/>
        </p:nvSpPr>
        <p:spPr>
          <a:xfrm>
            <a:off x="4725812" y="405906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Black box – </a:t>
            </a:r>
            <a:r>
              <a:rPr lang="en-US" dirty="0">
                <a:latin typeface="Corbel" panose="020B0503020204020204" pitchFamily="34" charset="0"/>
                <a:cs typeface="Courier New" panose="02070309020205020404" pitchFamily="49" charset="0"/>
              </a:rPr>
              <a:t>Shutterfly cannot extract data from it</a:t>
            </a:r>
            <a:endParaRPr lang="en-US" sz="1800" b="1" dirty="0">
              <a:latin typeface="Corbel" panose="020B0503020204020204" pitchFamily="34" charset="0"/>
              <a:cs typeface="Courier New" panose="02070309020205020404" pitchFamily="49" charset="0"/>
            </a:endParaRPr>
          </a:p>
        </p:txBody>
      </p:sp>
    </p:spTree>
    <p:extLst>
      <p:ext uri="{BB962C8B-B14F-4D97-AF65-F5344CB8AC3E}">
        <p14:creationId xmlns:p14="http://schemas.microsoft.com/office/powerpoint/2010/main" val="264749011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73968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
        <p:nvSpPr>
          <p:cNvPr id="8" name="!!txtTokenDesc2">
            <a:extLst>
              <a:ext uri="{FF2B5EF4-FFF2-40B4-BE49-F238E27FC236}">
                <a16:creationId xmlns:a16="http://schemas.microsoft.com/office/drawing/2014/main" id="{8004B932-4AB4-0CA1-25D2-F7AD7867DF47}"/>
              </a:ext>
            </a:extLst>
          </p:cNvPr>
          <p:cNvSpPr txBox="1"/>
          <p:nvPr/>
        </p:nvSpPr>
        <p:spPr>
          <a:xfrm>
            <a:off x="4725812" y="405906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Black box – </a:t>
            </a:r>
            <a:r>
              <a:rPr lang="en-US" dirty="0">
                <a:latin typeface="Corbel" panose="020B0503020204020204" pitchFamily="34" charset="0"/>
                <a:cs typeface="Courier New" panose="02070309020205020404" pitchFamily="49" charset="0"/>
              </a:rPr>
              <a:t>Shutterfly cannot extract data from it</a:t>
            </a:r>
            <a:endParaRPr lang="en-US" sz="1800" b="1" dirty="0">
              <a:latin typeface="Corbel" panose="020B0503020204020204" pitchFamily="34" charset="0"/>
              <a:cs typeface="Courier New" panose="02070309020205020404" pitchFamily="49" charset="0"/>
            </a:endParaRPr>
          </a:p>
        </p:txBody>
      </p:sp>
      <p:sp>
        <p:nvSpPr>
          <p:cNvPr id="4" name="!!Sidebar 2">
            <a:extLst>
              <a:ext uri="{FF2B5EF4-FFF2-40B4-BE49-F238E27FC236}">
                <a16:creationId xmlns:a16="http://schemas.microsoft.com/office/drawing/2014/main" id="{7119C68D-FD57-0BA1-ED61-BBA31FC82DD0}"/>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35610069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4581911"/>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236429076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7034826"/>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212534273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Tree>
    <p:extLst>
      <p:ext uri="{BB962C8B-B14F-4D97-AF65-F5344CB8AC3E}">
        <p14:creationId xmlns:p14="http://schemas.microsoft.com/office/powerpoint/2010/main" val="3536698653"/>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786446"/>
            <a:ext cx="2192632" cy="834179"/>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8234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WHICH service was the token             </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 issued to?</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
        <p:nvSpPr>
          <p:cNvPr id="4" name="!!txtOIDC">
            <a:extLst>
              <a:ext uri="{FF2B5EF4-FFF2-40B4-BE49-F238E27FC236}">
                <a16:creationId xmlns:a16="http://schemas.microsoft.com/office/drawing/2014/main" id="{DB740B26-ED05-B8A3-BD7F-62AF2DAFF0E8}"/>
              </a:ext>
            </a:extLst>
          </p:cNvPr>
          <p:cNvSpPr txBox="1"/>
          <p:nvPr/>
        </p:nvSpPr>
        <p:spPr>
          <a:xfrm>
            <a:off x="3350429" y="4178829"/>
            <a:ext cx="2160127" cy="369332"/>
          </a:xfrm>
          <a:prstGeom prst="rect">
            <a:avLst/>
          </a:prstGeom>
          <a:noFill/>
        </p:spPr>
        <p:txBody>
          <a:bodyPr wrap="square">
            <a:spAutoFit/>
          </a:bodyPr>
          <a:lstStyle/>
          <a:p>
            <a:r>
              <a:rPr lang="en-US" sz="1800" dirty="0">
                <a:solidFill>
                  <a:srgbClr val="0070C0"/>
                </a:solidFill>
                <a:latin typeface="Courier New" panose="02070309020205020404" pitchFamily="49" charset="0"/>
                <a:cs typeface="Courier New" panose="02070309020205020404" pitchFamily="49" charset="0"/>
              </a:rPr>
              <a:t>{OIDC Token}</a:t>
            </a:r>
          </a:p>
        </p:txBody>
      </p:sp>
      <p:cxnSp>
        <p:nvCxnSpPr>
          <p:cNvPr id="8" name="!!Arrow4">
            <a:extLst>
              <a:ext uri="{FF2B5EF4-FFF2-40B4-BE49-F238E27FC236}">
                <a16:creationId xmlns:a16="http://schemas.microsoft.com/office/drawing/2014/main" id="{D6E149FC-E71C-409A-ADBC-B8A0DF7733F5}"/>
              </a:ext>
            </a:extLst>
          </p:cNvPr>
          <p:cNvCxnSpPr>
            <a:cxnSpLocks/>
          </p:cNvCxnSpPr>
          <p:nvPr/>
        </p:nvCxnSpPr>
        <p:spPr>
          <a:xfrm>
            <a:off x="5290458" y="4379901"/>
            <a:ext cx="1642155" cy="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EC0A2E7-D5F3-1998-86A0-3E6BE3EFE076}"/>
              </a:ext>
            </a:extLst>
          </p:cNvPr>
          <p:cNvGrpSpPr/>
          <p:nvPr/>
        </p:nvGrpSpPr>
        <p:grpSpPr>
          <a:xfrm>
            <a:off x="5429530" y="6918711"/>
            <a:ext cx="1014813" cy="1313715"/>
            <a:chOff x="9592919" y="3281030"/>
            <a:chExt cx="2412301" cy="3122817"/>
          </a:xfrm>
        </p:grpSpPr>
        <p:sp>
          <p:nvSpPr>
            <p:cNvPr id="29" name="Freeform 158">
              <a:extLst>
                <a:ext uri="{FF2B5EF4-FFF2-40B4-BE49-F238E27FC236}">
                  <a16:creationId xmlns:a16="http://schemas.microsoft.com/office/drawing/2014/main" id="{05322748-F461-B568-7B1A-9A02126677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0B737F16-E4B5-006E-0505-D91124A9BF98}"/>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29A9397C-D666-15C4-357E-1BDBDAC034C8}"/>
                  </a:ext>
                </a:extLst>
              </p:cNvPr>
              <p:cNvGrpSpPr/>
              <p:nvPr/>
            </p:nvGrpSpPr>
            <p:grpSpPr>
              <a:xfrm>
                <a:off x="6048941" y="4798352"/>
                <a:ext cx="542456" cy="1088197"/>
                <a:chOff x="6048941" y="4798352"/>
                <a:chExt cx="542456" cy="1088197"/>
              </a:xfrm>
            </p:grpSpPr>
            <p:sp>
              <p:nvSpPr>
                <p:cNvPr id="35" name="Freeform 159">
                  <a:extLst>
                    <a:ext uri="{FF2B5EF4-FFF2-40B4-BE49-F238E27FC236}">
                      <a16:creationId xmlns:a16="http://schemas.microsoft.com/office/drawing/2014/main" id="{9FD0D3BF-C45A-8609-1C81-7D808D92A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60">
                  <a:extLst>
                    <a:ext uri="{FF2B5EF4-FFF2-40B4-BE49-F238E27FC236}">
                      <a16:creationId xmlns:a16="http://schemas.microsoft.com/office/drawing/2014/main" id="{38566E42-C06A-AEDA-251D-D3F8A09605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BECBEC00-04AE-46BD-D735-5D0AF249E84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671DC912-9AFD-EDFD-E8F2-21308A4340B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CE0619C0-AA19-86D1-8F1D-BE7100E0001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82358145"/>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786446"/>
            <a:ext cx="2192632" cy="834179"/>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8234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0070C0"/>
                </a:solidFill>
                <a:latin typeface="Corbel" panose="020B0503020204020204" pitchFamily="34" charset="0"/>
              </a:rPr>
              <a:t>OpenID Connect</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DOES allow</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"Log in with Facebook"</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
        <p:nvSpPr>
          <p:cNvPr id="4" name="!!txtOIDC">
            <a:extLst>
              <a:ext uri="{FF2B5EF4-FFF2-40B4-BE49-F238E27FC236}">
                <a16:creationId xmlns:a16="http://schemas.microsoft.com/office/drawing/2014/main" id="{DB740B26-ED05-B8A3-BD7F-62AF2DAFF0E8}"/>
              </a:ext>
            </a:extLst>
          </p:cNvPr>
          <p:cNvSpPr txBox="1"/>
          <p:nvPr/>
        </p:nvSpPr>
        <p:spPr>
          <a:xfrm>
            <a:off x="3350429" y="4178829"/>
            <a:ext cx="2160127" cy="369332"/>
          </a:xfrm>
          <a:prstGeom prst="rect">
            <a:avLst/>
          </a:prstGeom>
          <a:noFill/>
        </p:spPr>
        <p:txBody>
          <a:bodyPr wrap="square">
            <a:spAutoFit/>
          </a:bodyPr>
          <a:lstStyle/>
          <a:p>
            <a:r>
              <a:rPr lang="en-US" sz="1800" dirty="0">
                <a:solidFill>
                  <a:srgbClr val="0070C0"/>
                </a:solidFill>
                <a:latin typeface="Courier New" panose="02070309020205020404" pitchFamily="49" charset="0"/>
                <a:cs typeface="Courier New" panose="02070309020205020404" pitchFamily="49" charset="0"/>
              </a:rPr>
              <a:t>{OIDC Token}</a:t>
            </a:r>
          </a:p>
        </p:txBody>
      </p:sp>
      <p:grpSp>
        <p:nvGrpSpPr>
          <p:cNvPr id="5" name="Group 4">
            <a:extLst>
              <a:ext uri="{FF2B5EF4-FFF2-40B4-BE49-F238E27FC236}">
                <a16:creationId xmlns:a16="http://schemas.microsoft.com/office/drawing/2014/main" id="{00A7367B-6FD1-86B9-C349-74E0A7FEA6A9}"/>
              </a:ext>
            </a:extLst>
          </p:cNvPr>
          <p:cNvGrpSpPr/>
          <p:nvPr/>
        </p:nvGrpSpPr>
        <p:grpSpPr>
          <a:xfrm>
            <a:off x="5429530" y="4770597"/>
            <a:ext cx="1014813" cy="1313715"/>
            <a:chOff x="9592919" y="3281030"/>
            <a:chExt cx="2412301" cy="3122817"/>
          </a:xfrm>
        </p:grpSpPr>
        <p:sp>
          <p:nvSpPr>
            <p:cNvPr id="6" name="Freeform 158">
              <a:extLst>
                <a:ext uri="{FF2B5EF4-FFF2-40B4-BE49-F238E27FC236}">
                  <a16:creationId xmlns:a16="http://schemas.microsoft.com/office/drawing/2014/main" id="{BDBEFD57-575F-CD94-A49C-0C6A11C04CB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9199E5B1-9572-5615-EA5D-FD0ACAF17A3E}"/>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0F8FD4C8-E424-75B4-AC69-7408990209E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1D5CF174-EC58-DA8A-9E88-8F0EFF2D3E0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FA3C8908-BA4E-80B8-945B-8D45EB9925E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7CC79028-ABB3-D3B4-EEA1-9AD1F48486D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BAF7C70-0AC5-14D4-F7BC-87F91AA772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9A1355E1-DA6D-5369-920C-82A87E638EF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30913284"/>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A1853862-4D4B-FCD3-6140-B0165735C472}"/>
              </a:ext>
            </a:extLst>
          </p:cNvPr>
          <p:cNvPicPr>
            <a:picLocks noChangeAspect="1"/>
          </p:cNvPicPr>
          <p:nvPr/>
        </p:nvPicPr>
        <p:blipFill>
          <a:blip r:embed="rId3"/>
          <a:stretch>
            <a:fillRect/>
          </a:stretch>
        </p:blipFill>
        <p:spPr>
          <a:xfrm>
            <a:off x="304697" y="819833"/>
            <a:ext cx="2753316" cy="851807"/>
          </a:xfrm>
          <a:prstGeom prst="rect">
            <a:avLst/>
          </a:prstGeom>
        </p:spPr>
      </p:pic>
      <p:pic>
        <p:nvPicPr>
          <p:cNvPr id="2052" name="Picture 4" descr="OAuth 2.0 logo">
            <a:extLst>
              <a:ext uri="{FF2B5EF4-FFF2-40B4-BE49-F238E27FC236}">
                <a16:creationId xmlns:a16="http://schemas.microsoft.com/office/drawing/2014/main" id="{8D004524-D32D-7C87-846B-4F4ADD87FE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766" y="2097541"/>
            <a:ext cx="1181100" cy="1171575"/>
          </a:xfrm>
          <a:prstGeom prst="rect">
            <a:avLst/>
          </a:prstGeom>
          <a:noFill/>
          <a:extLst>
            <a:ext uri="{909E8E84-426E-40DD-AFC4-6F175D3DCCD1}">
              <a14:hiddenFill xmlns:a14="http://schemas.microsoft.com/office/drawing/2010/main">
                <a:solidFill>
                  <a:srgbClr val="FFFFFF"/>
                </a:solidFill>
              </a14:hiddenFill>
            </a:ext>
          </a:extLst>
        </p:spPr>
      </p:pic>
      <p:sp>
        <p:nvSpPr>
          <p:cNvPr id="1047" name="TextBox 1046">
            <a:extLst>
              <a:ext uri="{FF2B5EF4-FFF2-40B4-BE49-F238E27FC236}">
                <a16:creationId xmlns:a16="http://schemas.microsoft.com/office/drawing/2014/main" id="{F99F948A-F288-63D4-2FB5-E30C31656631}"/>
              </a:ext>
            </a:extLst>
          </p:cNvPr>
          <p:cNvSpPr txBox="1"/>
          <p:nvPr/>
        </p:nvSpPr>
        <p:spPr>
          <a:xfrm>
            <a:off x="3323874" y="961271"/>
            <a:ext cx="8563429"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Securely transmit verifiable claims between two parties</a:t>
            </a:r>
          </a:p>
        </p:txBody>
      </p:sp>
      <p:sp>
        <p:nvSpPr>
          <p:cNvPr id="1048" name="TextBox 1047">
            <a:extLst>
              <a:ext uri="{FF2B5EF4-FFF2-40B4-BE49-F238E27FC236}">
                <a16:creationId xmlns:a16="http://schemas.microsoft.com/office/drawing/2014/main" id="{159E40D1-70B4-F942-8E55-E180C17C22C4}"/>
              </a:ext>
            </a:extLst>
          </p:cNvPr>
          <p:cNvSpPr txBox="1"/>
          <p:nvPr/>
        </p:nvSpPr>
        <p:spPr>
          <a:xfrm>
            <a:off x="3323874" y="2421718"/>
            <a:ext cx="7721600"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User allows App 1 to access their data in App 2</a:t>
            </a:r>
          </a:p>
        </p:txBody>
      </p:sp>
    </p:spTree>
    <p:extLst>
      <p:ext uri="{BB962C8B-B14F-4D97-AF65-F5344CB8AC3E}">
        <p14:creationId xmlns:p14="http://schemas.microsoft.com/office/powerpoint/2010/main" val="35281860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
                                        </p:tgtEl>
                                        <p:attrNameLst>
                                          <p:attrName>style.visibility</p:attrName>
                                        </p:attrNameLst>
                                      </p:cBhvr>
                                      <p:to>
                                        <p:strVal val="visible"/>
                                      </p:to>
                                    </p:set>
                                    <p:animEffect transition="in" filter="fade">
                                      <p:cBhvr>
                                        <p:cTn id="10" dur="500"/>
                                        <p:tgtEl>
                                          <p:spTgt spid="10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 grpId="0"/>
    </p:bld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50" name="Picture 2" descr="saml-logo">
            <a:extLst>
              <a:ext uri="{FF2B5EF4-FFF2-40B4-BE49-F238E27FC236}">
                <a16:creationId xmlns:a16="http://schemas.microsoft.com/office/drawing/2014/main" id="{29594248-A388-DB86-EE08-95ACE09EEB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33" y="5243689"/>
            <a:ext cx="2573564" cy="63200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A1853862-4D4B-FCD3-6140-B0165735C472}"/>
              </a:ext>
            </a:extLst>
          </p:cNvPr>
          <p:cNvPicPr>
            <a:picLocks noChangeAspect="1"/>
          </p:cNvPicPr>
          <p:nvPr/>
        </p:nvPicPr>
        <p:blipFill>
          <a:blip r:embed="rId4"/>
          <a:stretch>
            <a:fillRect/>
          </a:stretch>
        </p:blipFill>
        <p:spPr>
          <a:xfrm>
            <a:off x="304697" y="819833"/>
            <a:ext cx="2753316" cy="851807"/>
          </a:xfrm>
          <a:prstGeom prst="rect">
            <a:avLst/>
          </a:prstGeom>
        </p:spPr>
      </p:pic>
      <p:pic>
        <p:nvPicPr>
          <p:cNvPr id="2052" name="Picture 4" descr="OAuth 2.0 logo">
            <a:extLst>
              <a:ext uri="{FF2B5EF4-FFF2-40B4-BE49-F238E27FC236}">
                <a16:creationId xmlns:a16="http://schemas.microsoft.com/office/drawing/2014/main" id="{8D004524-D32D-7C87-846B-4F4ADD87FE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766" y="2097541"/>
            <a:ext cx="118110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1045">
            <a:extLst>
              <a:ext uri="{FF2B5EF4-FFF2-40B4-BE49-F238E27FC236}">
                <a16:creationId xmlns:a16="http://schemas.microsoft.com/office/drawing/2014/main" id="{C7571E72-4B7A-F78A-018D-67B95E182864}"/>
              </a:ext>
            </a:extLst>
          </p:cNvPr>
          <p:cNvPicPr>
            <a:picLocks noChangeAspect="1"/>
          </p:cNvPicPr>
          <p:nvPr/>
        </p:nvPicPr>
        <p:blipFill>
          <a:blip r:embed="rId6"/>
          <a:stretch>
            <a:fillRect/>
          </a:stretch>
        </p:blipFill>
        <p:spPr>
          <a:xfrm>
            <a:off x="723274" y="3646213"/>
            <a:ext cx="2110083" cy="1000265"/>
          </a:xfrm>
          <a:prstGeom prst="rect">
            <a:avLst/>
          </a:prstGeom>
        </p:spPr>
      </p:pic>
      <p:sp>
        <p:nvSpPr>
          <p:cNvPr id="1047" name="TextBox 1046">
            <a:extLst>
              <a:ext uri="{FF2B5EF4-FFF2-40B4-BE49-F238E27FC236}">
                <a16:creationId xmlns:a16="http://schemas.microsoft.com/office/drawing/2014/main" id="{F99F948A-F288-63D4-2FB5-E30C31656631}"/>
              </a:ext>
            </a:extLst>
          </p:cNvPr>
          <p:cNvSpPr txBox="1"/>
          <p:nvPr/>
        </p:nvSpPr>
        <p:spPr>
          <a:xfrm>
            <a:off x="3323874" y="961271"/>
            <a:ext cx="8563429"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Securely transmit verifiable claims between two parties</a:t>
            </a:r>
          </a:p>
        </p:txBody>
      </p:sp>
      <p:sp>
        <p:nvSpPr>
          <p:cNvPr id="1048" name="TextBox 1047">
            <a:extLst>
              <a:ext uri="{FF2B5EF4-FFF2-40B4-BE49-F238E27FC236}">
                <a16:creationId xmlns:a16="http://schemas.microsoft.com/office/drawing/2014/main" id="{159E40D1-70B4-F942-8E55-E180C17C22C4}"/>
              </a:ext>
            </a:extLst>
          </p:cNvPr>
          <p:cNvSpPr txBox="1"/>
          <p:nvPr/>
        </p:nvSpPr>
        <p:spPr>
          <a:xfrm>
            <a:off x="3323874" y="2421718"/>
            <a:ext cx="7721600"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User allows App 1 to access their data in App 2</a:t>
            </a:r>
          </a:p>
        </p:txBody>
      </p:sp>
      <p:sp>
        <p:nvSpPr>
          <p:cNvPr id="1049" name="TextBox 1048">
            <a:extLst>
              <a:ext uri="{FF2B5EF4-FFF2-40B4-BE49-F238E27FC236}">
                <a16:creationId xmlns:a16="http://schemas.microsoft.com/office/drawing/2014/main" id="{AC41FC8D-652E-AA8D-020A-A0F40612F596}"/>
              </a:ext>
            </a:extLst>
          </p:cNvPr>
          <p:cNvSpPr txBox="1"/>
          <p:nvPr/>
        </p:nvSpPr>
        <p:spPr>
          <a:xfrm>
            <a:off x="3323874" y="3884735"/>
            <a:ext cx="7721600"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Identity protocol built on top of OAuth 2.0</a:t>
            </a:r>
          </a:p>
        </p:txBody>
      </p:sp>
      <p:sp>
        <p:nvSpPr>
          <p:cNvPr id="1050" name="TextBox 1049">
            <a:extLst>
              <a:ext uri="{FF2B5EF4-FFF2-40B4-BE49-F238E27FC236}">
                <a16:creationId xmlns:a16="http://schemas.microsoft.com/office/drawing/2014/main" id="{D5ED0E4E-C27D-DABA-BF6A-148D4223EB1C}"/>
              </a:ext>
            </a:extLst>
          </p:cNvPr>
          <p:cNvSpPr txBox="1"/>
          <p:nvPr/>
        </p:nvSpPr>
        <p:spPr>
          <a:xfrm>
            <a:off x="3323874" y="5243689"/>
            <a:ext cx="7721600"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Identity protocol for enterprise use cases</a:t>
            </a:r>
          </a:p>
        </p:txBody>
      </p:sp>
    </p:spTree>
    <p:extLst>
      <p:ext uri="{BB962C8B-B14F-4D97-AF65-F5344CB8AC3E}">
        <p14:creationId xmlns:p14="http://schemas.microsoft.com/office/powerpoint/2010/main" val="2373768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46"/>
                                        </p:tgtEl>
                                        <p:attrNameLst>
                                          <p:attrName>style.visibility</p:attrName>
                                        </p:attrNameLst>
                                      </p:cBhvr>
                                      <p:to>
                                        <p:strVal val="visible"/>
                                      </p:to>
                                    </p:set>
                                    <p:animEffect transition="in" filter="fade">
                                      <p:cBhvr>
                                        <p:cTn id="7" dur="500"/>
                                        <p:tgtEl>
                                          <p:spTgt spid="10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9"/>
                                        </p:tgtEl>
                                        <p:attrNameLst>
                                          <p:attrName>style.visibility</p:attrName>
                                        </p:attrNameLst>
                                      </p:cBhvr>
                                      <p:to>
                                        <p:strVal val="visible"/>
                                      </p:to>
                                    </p:set>
                                    <p:animEffect transition="in" filter="fade">
                                      <p:cBhvr>
                                        <p:cTn id="10" dur="500"/>
                                        <p:tgtEl>
                                          <p:spTgt spid="104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fade">
                                      <p:cBhvr>
                                        <p:cTn id="15" dur="500"/>
                                        <p:tgtEl>
                                          <p:spTgt spid="205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50"/>
                                        </p:tgtEl>
                                        <p:attrNameLst>
                                          <p:attrName>style.visibility</p:attrName>
                                        </p:attrNameLst>
                                      </p:cBhvr>
                                      <p:to>
                                        <p:strVal val="visible"/>
                                      </p:to>
                                    </p:set>
                                    <p:animEffect transition="in" filter="fade">
                                      <p:cBhvr>
                                        <p:cTn id="18" dur="500"/>
                                        <p:tgtEl>
                                          <p:spTgt spid="1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 grpId="0"/>
      <p:bldP spid="1050"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9008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69889"/>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23372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31353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9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Req6BG">
            <a:extLst>
              <a:ext uri="{FF2B5EF4-FFF2-40B4-BE49-F238E27FC236}">
                <a16:creationId xmlns:a16="http://schemas.microsoft.com/office/drawing/2014/main" id="{2DF24141-5CCD-1572-D12E-8BF058FBCE52}"/>
              </a:ext>
            </a:extLst>
          </p:cNvPr>
          <p:cNvSpPr/>
          <p:nvPr/>
        </p:nvSpPr>
        <p:spPr>
          <a:xfrm>
            <a:off x="2930540" y="6949044"/>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1" name="!!Req6Text">
            <a:extLst>
              <a:ext uri="{FF2B5EF4-FFF2-40B4-BE49-F238E27FC236}">
                <a16:creationId xmlns:a16="http://schemas.microsoft.com/office/drawing/2014/main" id="{850644DA-4E1A-F159-2263-42A3BF47FCF1}"/>
              </a:ext>
            </a:extLst>
          </p:cNvPr>
          <p:cNvSpPr txBox="1"/>
          <p:nvPr/>
        </p:nvSpPr>
        <p:spPr>
          <a:xfrm>
            <a:off x="2977492" y="6937840"/>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
        <p:nvSpPr>
          <p:cNvPr id="16" name="TextBox 15">
            <a:extLst>
              <a:ext uri="{FF2B5EF4-FFF2-40B4-BE49-F238E27FC236}">
                <a16:creationId xmlns:a16="http://schemas.microsoft.com/office/drawing/2014/main" id="{0405BA4B-C7B4-1804-12E9-D7376E88B092}"/>
              </a:ext>
            </a:extLst>
          </p:cNvPr>
          <p:cNvSpPr txBox="1"/>
          <p:nvPr/>
        </p:nvSpPr>
        <p:spPr>
          <a:xfrm>
            <a:off x="122689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18" name="Picture 17">
            <a:extLst>
              <a:ext uri="{FF2B5EF4-FFF2-40B4-BE49-F238E27FC236}">
                <a16:creationId xmlns:a16="http://schemas.microsoft.com/office/drawing/2014/main" id="{7FBF9619-7589-37D6-3057-BAB018A272ED}"/>
              </a:ext>
            </a:extLst>
          </p:cNvPr>
          <p:cNvPicPr>
            <a:picLocks noChangeAspect="1"/>
          </p:cNvPicPr>
          <p:nvPr/>
        </p:nvPicPr>
        <p:blipFill>
          <a:blip r:embed="rId8"/>
          <a:stretch>
            <a:fillRect/>
          </a:stretch>
        </p:blipFill>
        <p:spPr>
          <a:xfrm>
            <a:off x="12182475" y="419875"/>
            <a:ext cx="2171700" cy="2154044"/>
          </a:xfrm>
          <a:prstGeom prst="rect">
            <a:avLst/>
          </a:prstGeom>
        </p:spPr>
      </p:pic>
    </p:spTree>
    <p:extLst>
      <p:ext uri="{BB962C8B-B14F-4D97-AF65-F5344CB8AC3E}">
        <p14:creationId xmlns:p14="http://schemas.microsoft.com/office/powerpoint/2010/main" val="10203404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
        <p:nvSpPr>
          <p:cNvPr id="16" name="TextBox 15">
            <a:extLst>
              <a:ext uri="{FF2B5EF4-FFF2-40B4-BE49-F238E27FC236}">
                <a16:creationId xmlns:a16="http://schemas.microsoft.com/office/drawing/2014/main" id="{0405BA4B-C7B4-1804-12E9-D7376E88B092}"/>
              </a:ext>
            </a:extLst>
          </p:cNvPr>
          <p:cNvSpPr txBox="1"/>
          <p:nvPr/>
        </p:nvSpPr>
        <p:spPr>
          <a:xfrm>
            <a:off x="122689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18" name="Picture 17">
            <a:extLst>
              <a:ext uri="{FF2B5EF4-FFF2-40B4-BE49-F238E27FC236}">
                <a16:creationId xmlns:a16="http://schemas.microsoft.com/office/drawing/2014/main" id="{7FBF9619-7589-37D6-3057-BAB018A272ED}"/>
              </a:ext>
            </a:extLst>
          </p:cNvPr>
          <p:cNvPicPr>
            <a:picLocks noChangeAspect="1"/>
          </p:cNvPicPr>
          <p:nvPr/>
        </p:nvPicPr>
        <p:blipFill>
          <a:blip r:embed="rId8"/>
          <a:stretch>
            <a:fillRect/>
          </a:stretch>
        </p:blipFill>
        <p:spPr>
          <a:xfrm>
            <a:off x="12182475" y="419875"/>
            <a:ext cx="2171700" cy="2154044"/>
          </a:xfrm>
          <a:prstGeom prst="rect">
            <a:avLst/>
          </a:prstGeom>
        </p:spPr>
      </p:pic>
    </p:spTree>
    <p:extLst>
      <p:ext uri="{BB962C8B-B14F-4D97-AF65-F5344CB8AC3E}">
        <p14:creationId xmlns:p14="http://schemas.microsoft.com/office/powerpoint/2010/main" val="25285157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116377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sp>
        <p:nvSpPr>
          <p:cNvPr id="16" name="Right Bracket 15">
            <a:extLst>
              <a:ext uri="{FF2B5EF4-FFF2-40B4-BE49-F238E27FC236}">
                <a16:creationId xmlns:a16="http://schemas.microsoft.com/office/drawing/2014/main" id="{37335CE8-6594-B58F-EC88-F4B0A8DBD2B4}"/>
              </a:ext>
            </a:extLst>
          </p:cNvPr>
          <p:cNvSpPr/>
          <p:nvPr/>
        </p:nvSpPr>
        <p:spPr>
          <a:xfrm>
            <a:off x="6296025" y="595869"/>
            <a:ext cx="873678" cy="220852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6F2C65EA-F255-7888-9D21-69CF2AA62CD4}"/>
              </a:ext>
            </a:extLst>
          </p:cNvPr>
          <p:cNvSpPr txBox="1"/>
          <p:nvPr/>
        </p:nvSpPr>
        <p:spPr>
          <a:xfrm>
            <a:off x="6799310" y="951667"/>
            <a:ext cx="3863975" cy="1200329"/>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a:t>
            </a:r>
            <a:br>
              <a:rPr lang="en-US" sz="2400" dirty="0">
                <a:solidFill>
                  <a:srgbClr val="D37011"/>
                </a:solidFill>
                <a:latin typeface="Corbel" panose="020B0503020204020204" pitchFamily="34" charset="0"/>
              </a:rPr>
            </a:br>
            <a:r>
              <a:rPr lang="en-US" sz="2400" b="1" dirty="0">
                <a:solidFill>
                  <a:srgbClr val="D37011"/>
                </a:solidFill>
                <a:latin typeface="Corbel" panose="020B0503020204020204" pitchFamily="34" charset="0"/>
              </a:rPr>
              <a:t>user-owned</a:t>
            </a:r>
            <a:br>
              <a:rPr lang="en-US" sz="2400" b="1"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credentials</a:t>
            </a:r>
          </a:p>
        </p:txBody>
      </p:sp>
      <p:sp>
        <p:nvSpPr>
          <p:cNvPr id="37" name="Right Bracket 36">
            <a:extLst>
              <a:ext uri="{FF2B5EF4-FFF2-40B4-BE49-F238E27FC236}">
                <a16:creationId xmlns:a16="http://schemas.microsoft.com/office/drawing/2014/main" id="{0F9E3C0A-D3F8-F330-1F19-3BFDF78943B4}"/>
              </a:ext>
            </a:extLst>
          </p:cNvPr>
          <p:cNvSpPr/>
          <p:nvPr/>
        </p:nvSpPr>
        <p:spPr>
          <a:xfrm>
            <a:off x="6296025" y="2903032"/>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41822DA9-3515-56D9-1534-69B7FEAD065F}"/>
              </a:ext>
            </a:extLst>
          </p:cNvPr>
          <p:cNvSpPr txBox="1"/>
          <p:nvPr/>
        </p:nvSpPr>
        <p:spPr>
          <a:xfrm>
            <a:off x="7169704" y="2982838"/>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39" name="!!TitleBG">
            <a:extLst>
              <a:ext uri="{FF2B5EF4-FFF2-40B4-BE49-F238E27FC236}">
                <a16:creationId xmlns:a16="http://schemas.microsoft.com/office/drawing/2014/main" id="{7D6FC864-17BF-B9F9-8CF1-95E2D8A0701A}"/>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idebar">
            <a:extLst>
              <a:ext uri="{FF2B5EF4-FFF2-40B4-BE49-F238E27FC236}">
                <a16:creationId xmlns:a16="http://schemas.microsoft.com/office/drawing/2014/main" id="{C2D7A751-437D-443B-8E78-6599AA3B242F}"/>
              </a:ext>
            </a:extLst>
          </p:cNvPr>
          <p:cNvSpPr txBox="1"/>
          <p:nvPr/>
        </p:nvSpPr>
        <p:spPr>
          <a:xfrm>
            <a:off x="843712" y="-11765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 Choices</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Passkeys</a:t>
            </a:r>
          </a:p>
          <a:p>
            <a:r>
              <a:rPr lang="en-US" sz="3600" dirty="0">
                <a:solidFill>
                  <a:schemeClr val="bg1"/>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7" name="!!Subtitle">
            <a:extLst>
              <a:ext uri="{FF2B5EF4-FFF2-40B4-BE49-F238E27FC236}">
                <a16:creationId xmlns:a16="http://schemas.microsoft.com/office/drawing/2014/main" id="{06401C51-ED12-D685-F64A-D4041010EECC}"/>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9" name="Right Bracket 48">
            <a:extLst>
              <a:ext uri="{FF2B5EF4-FFF2-40B4-BE49-F238E27FC236}">
                <a16:creationId xmlns:a16="http://schemas.microsoft.com/office/drawing/2014/main" id="{8AF72462-BB15-BFAD-25D8-84858DB0D150}"/>
              </a:ext>
            </a:extLst>
          </p:cNvPr>
          <p:cNvSpPr/>
          <p:nvPr/>
        </p:nvSpPr>
        <p:spPr>
          <a:xfrm>
            <a:off x="6296024" y="3846674"/>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E2F92BE7-8C43-17A2-8B13-4EE707F418B8}"/>
              </a:ext>
            </a:extLst>
          </p:cNvPr>
          <p:cNvSpPr txBox="1"/>
          <p:nvPr/>
        </p:nvSpPr>
        <p:spPr>
          <a:xfrm>
            <a:off x="7169703" y="3926480"/>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sp>
        <p:nvSpPr>
          <p:cNvPr id="53" name="Right Bracket 52">
            <a:extLst>
              <a:ext uri="{FF2B5EF4-FFF2-40B4-BE49-F238E27FC236}">
                <a16:creationId xmlns:a16="http://schemas.microsoft.com/office/drawing/2014/main" id="{1867B08F-7AA0-9217-9266-A27462982A79}"/>
              </a:ext>
            </a:extLst>
          </p:cNvPr>
          <p:cNvSpPr/>
          <p:nvPr/>
        </p:nvSpPr>
        <p:spPr>
          <a:xfrm>
            <a:off x="6296024" y="492899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B9B97015-165E-5E27-7AB3-2F6883DA48BB}"/>
              </a:ext>
            </a:extLst>
          </p:cNvPr>
          <p:cNvSpPr txBox="1"/>
          <p:nvPr/>
        </p:nvSpPr>
        <p:spPr>
          <a:xfrm>
            <a:off x="7169703" y="5008799"/>
            <a:ext cx="332927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7" name="TextBox 16">
            <a:extLst>
              <a:ext uri="{FF2B5EF4-FFF2-40B4-BE49-F238E27FC236}">
                <a16:creationId xmlns:a16="http://schemas.microsoft.com/office/drawing/2014/main" id="{C3E9E9DE-2C30-73F4-9D0C-FF36F8776959}"/>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34" name="TextBox 33">
            <a:extLst>
              <a:ext uri="{FF2B5EF4-FFF2-40B4-BE49-F238E27FC236}">
                <a16:creationId xmlns:a16="http://schemas.microsoft.com/office/drawing/2014/main" id="{784E13F3-04F2-13F5-ACD9-D0EE6AE5219C}"/>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
        <p:nvSpPr>
          <p:cNvPr id="36" name="TextBox 35">
            <a:extLst>
              <a:ext uri="{FF2B5EF4-FFF2-40B4-BE49-F238E27FC236}">
                <a16:creationId xmlns:a16="http://schemas.microsoft.com/office/drawing/2014/main" id="{653954A3-EF72-81DD-E2D4-43584D75DE1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6" name="Picture 5">
            <a:extLst>
              <a:ext uri="{FF2B5EF4-FFF2-40B4-BE49-F238E27FC236}">
                <a16:creationId xmlns:a16="http://schemas.microsoft.com/office/drawing/2014/main" id="{1B0F8577-BC4A-E667-38BC-B63C021BCC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25575" y="474664"/>
            <a:ext cx="2142099" cy="2146065"/>
          </a:xfrm>
          <a:prstGeom prst="rect">
            <a:avLst/>
          </a:prstGeom>
        </p:spPr>
      </p:pic>
    </p:spTree>
    <p:extLst>
      <p:ext uri="{BB962C8B-B14F-4D97-AF65-F5344CB8AC3E}">
        <p14:creationId xmlns:p14="http://schemas.microsoft.com/office/powerpoint/2010/main" val="33589160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password is “</a:t>
            </a:r>
            <a:r>
              <a:rPr lang="en-US" sz="2400" dirty="0" err="1">
                <a:solidFill>
                  <a:schemeClr val="bg1"/>
                </a:solidFill>
                <a:latin typeface="Segoe Print" panose="02000600000000000000" pitchFamily="2" charset="0"/>
              </a:rPr>
              <a:t>ThisTalkRocks</a:t>
            </a:r>
            <a:r>
              <a:rPr lang="en-US" sz="2400" dirty="0">
                <a:solidFill>
                  <a:schemeClr val="bg1"/>
                </a:solidFill>
                <a:latin typeface="Segoe Print" panose="02000600000000000000" pitchFamily="2" charset="0"/>
              </a:rPr>
              <a:t>”</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1" name="!!txtKeycard">
            <a:extLst>
              <a:ext uri="{FF2B5EF4-FFF2-40B4-BE49-F238E27FC236}">
                <a16:creationId xmlns:a16="http://schemas.microsoft.com/office/drawing/2014/main" id="{8B27E191-4D8C-076A-5E54-FDA2A03E6734}"/>
              </a:ext>
            </a:extLst>
          </p:cNvPr>
          <p:cNvSpPr txBox="1"/>
          <p:nvPr/>
        </p:nvSpPr>
        <p:spPr>
          <a:xfrm>
            <a:off x="125366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6A197951-0113-CE4E-3FFA-BE54BF37C59E}"/>
              </a:ext>
            </a:extLst>
          </p:cNvPr>
          <p:cNvPicPr>
            <a:picLocks noChangeAspect="1"/>
          </p:cNvPicPr>
          <p:nvPr/>
        </p:nvPicPr>
        <p:blipFill>
          <a:blip r:embed="rId4"/>
          <a:stretch>
            <a:fillRect/>
          </a:stretch>
        </p:blipFill>
        <p:spPr>
          <a:xfrm>
            <a:off x="2977397" y="6993286"/>
            <a:ext cx="867994" cy="173082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379140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F8A7AA1-3291-5F05-DAC9-B8B028AF26EC}"/>
              </a:ext>
            </a:extLst>
          </p:cNvPr>
          <p:cNvPicPr>
            <a:picLocks noChangeAspect="1"/>
          </p:cNvPicPr>
          <p:nvPr/>
        </p:nvPicPr>
        <p:blipFill>
          <a:blip r:embed="rId3"/>
          <a:stretch>
            <a:fillRect/>
          </a:stretch>
        </p:blipFill>
        <p:spPr>
          <a:xfrm>
            <a:off x="2576082" y="3212044"/>
            <a:ext cx="103618" cy="103825"/>
          </a:xfrm>
          <a:prstGeom prst="rect">
            <a:avLst/>
          </a:prstGeom>
        </p:spPr>
      </p:pic>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security code is “321 025”</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5"/>
          <a:stretch>
            <a:fillRect/>
          </a:stretch>
        </p:blipFill>
        <p:spPr>
          <a:xfrm>
            <a:off x="2977397" y="5012086"/>
            <a:ext cx="867994" cy="1730821"/>
          </a:xfrm>
          <a:prstGeom prst="rect">
            <a:avLst/>
          </a:prstGeom>
        </p:spPr>
      </p:pic>
      <p:sp>
        <p:nvSpPr>
          <p:cNvPr id="22" name="!!txtBiometrics">
            <a:extLst>
              <a:ext uri="{FF2B5EF4-FFF2-40B4-BE49-F238E27FC236}">
                <a16:creationId xmlns:a16="http://schemas.microsoft.com/office/drawing/2014/main" id="{A572B7D8-4AE6-DF73-8A28-9C43E93A7037}"/>
              </a:ext>
            </a:extLst>
          </p:cNvPr>
          <p:cNvSpPr txBox="1"/>
          <p:nvPr/>
        </p:nvSpPr>
        <p:spPr>
          <a:xfrm>
            <a:off x="125128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0180054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I have a lovely, unique eyeball!</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4"/>
          <a:stretch>
            <a:fillRect/>
          </a:stretch>
        </p:blipFill>
        <p:spPr>
          <a:xfrm>
            <a:off x="2977397" y="7069486"/>
            <a:ext cx="867994" cy="1730821"/>
          </a:xfrm>
          <a:prstGeom prst="rect">
            <a:avLst/>
          </a:prstGeom>
        </p:spPr>
      </p:pic>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5"/>
          <a:stretch>
            <a:fillRect/>
          </a:stretch>
        </p:blipFill>
        <p:spPr>
          <a:xfrm>
            <a:off x="2436382" y="3123144"/>
            <a:ext cx="414298" cy="415126"/>
          </a:xfrm>
          <a:prstGeom prst="rect">
            <a:avLst/>
          </a:prstGeom>
        </p:spPr>
      </p:pic>
      <p:sp>
        <p:nvSpPr>
          <p:cNvPr id="25" name="TextBox 24">
            <a:extLst>
              <a:ext uri="{FF2B5EF4-FFF2-40B4-BE49-F238E27FC236}">
                <a16:creationId xmlns:a16="http://schemas.microsoft.com/office/drawing/2014/main" id="{0568C82D-BD7F-436B-460F-1EA96013EF2B}"/>
              </a:ext>
            </a:extLst>
          </p:cNvPr>
          <p:cNvSpPr txBox="1"/>
          <p:nvPr/>
        </p:nvSpPr>
        <p:spPr>
          <a:xfrm>
            <a:off x="1898548" y="69324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371669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37996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4"/>
          <a:stretch>
            <a:fillRect/>
          </a:stretch>
        </p:blipFill>
        <p:spPr>
          <a:xfrm>
            <a:off x="-3100818" y="3123144"/>
            <a:ext cx="414298" cy="415126"/>
          </a:xfrm>
          <a:prstGeom prst="rect">
            <a:avLst/>
          </a:prstGeom>
        </p:spPr>
      </p:pic>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518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1898548"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518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8690818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264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5924652"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264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4168387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1804343"/>
            <a:ext cx="7825353" cy="5053657"/>
          </a:xfrm>
          <a:prstGeom prst="rect">
            <a:avLst/>
          </a:prstGeom>
        </p:spPr>
      </p:pic>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4220888562"/>
      </p:ext>
    </p:extLst>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txtAsterisks">
            <a:extLst>
              <a:ext uri="{FF2B5EF4-FFF2-40B4-BE49-F238E27FC236}">
                <a16:creationId xmlns:a16="http://schemas.microsoft.com/office/drawing/2014/main" id="{4DBB91E9-8189-23CE-BBBF-C11FDE64863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cxnSp>
        <p:nvCxnSpPr>
          <p:cNvPr id="22" name="Connector: Curved 21">
            <a:extLst>
              <a:ext uri="{FF2B5EF4-FFF2-40B4-BE49-F238E27FC236}">
                <a16:creationId xmlns:a16="http://schemas.microsoft.com/office/drawing/2014/main" id="{F0E98320-6C8A-2D67-B89B-60688CD7B5DB}"/>
              </a:ext>
            </a:extLst>
          </p:cNvPr>
          <p:cNvCxnSpPr>
            <a:cxnSpLocks/>
            <a:stCxn id="5" idx="3"/>
            <a:endCxn id="4" idx="3"/>
          </p:cNvCxnSpPr>
          <p:nvPr/>
        </p:nvCxnSpPr>
        <p:spPr>
          <a:xfrm>
            <a:off x="9105389" y="3346888"/>
            <a:ext cx="215504" cy="1836267"/>
          </a:xfrm>
          <a:prstGeom prst="curvedConnector3">
            <a:avLst>
              <a:gd name="adj1" fmla="val 370496"/>
            </a:avLst>
          </a:prstGeom>
          <a:ln>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90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up)">
                                      <p:cBhvr>
                                        <p:cTn id="41" dur="500"/>
                                        <p:tgtEl>
                                          <p:spTgt spid="39"/>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22" presetClass="entr" presetSubtype="1"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3"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7"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6"/>
          <a:stretch>
            <a:fillRect/>
          </a:stretch>
        </p:blipFill>
        <p:spPr>
          <a:xfrm>
            <a:off x="3991514" y="5148477"/>
            <a:ext cx="1543265" cy="1543265"/>
          </a:xfrm>
          <a:prstGeom prst="rect">
            <a:avLst/>
          </a:prstGeom>
        </p:spPr>
      </p:pic>
    </p:spTree>
    <p:extLst>
      <p:ext uri="{BB962C8B-B14F-4D97-AF65-F5344CB8AC3E}">
        <p14:creationId xmlns:p14="http://schemas.microsoft.com/office/powerpoint/2010/main" val="327158403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666147" y="3699656"/>
            <a:ext cx="1370888" cy="369332"/>
          </a:xfrm>
          <a:prstGeom prst="rect">
            <a:avLst/>
          </a:prstGeom>
          <a:noFill/>
        </p:spPr>
        <p:txBody>
          <a:bodyPr wrap="none" rtlCol="0">
            <a:spAutoFit/>
          </a:bodyPr>
          <a:lstStyle/>
          <a:p>
            <a:r>
              <a:rPr lang="en-US" dirty="0">
                <a:solidFill>
                  <a:srgbClr val="0070C0"/>
                </a:solidFill>
                <a:latin typeface="Corbel" panose="020B0503020204020204" pitchFamily="34" charset="0"/>
              </a:rPr>
              <a:t>"Rak5T#i)</a:t>
            </a:r>
            <a:r>
              <a:rPr lang="en-US" dirty="0" err="1">
                <a:solidFill>
                  <a:srgbClr val="0070C0"/>
                </a:solidFill>
                <a:latin typeface="Corbel" panose="020B0503020204020204" pitchFamily="34" charset="0"/>
              </a:rPr>
              <a:t>sl</a:t>
            </a:r>
            <a:r>
              <a:rPr lang="en-US" dirty="0">
                <a:solidFill>
                  <a:srgbClr val="0070C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6597706" y="3190428"/>
            <a:ext cx="783479" cy="783479"/>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3DCFB50F-4BAB-897B-F645-EA1B18F41C04}"/>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4A495D-410B-558C-D139-153D881E4DC0}"/>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394837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a:off x="7610596" y="2229992"/>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7010611"/>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2" name="Thought Bubble: Cloud 21">
            <a:extLst>
              <a:ext uri="{FF2B5EF4-FFF2-40B4-BE49-F238E27FC236}">
                <a16:creationId xmlns:a16="http://schemas.microsoft.com/office/drawing/2014/main" id="{B9C8C68B-A034-789D-006F-B60F8DEFCF4A}"/>
              </a:ext>
            </a:extLst>
          </p:cNvPr>
          <p:cNvSpPr/>
          <p:nvPr/>
        </p:nvSpPr>
        <p:spPr>
          <a:xfrm>
            <a:off x="12400389"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A22966-C3C1-831A-34E4-6ADF0491239E}"/>
              </a:ext>
            </a:extLst>
          </p:cNvPr>
          <p:cNvSpPr txBox="1"/>
          <p:nvPr/>
        </p:nvSpPr>
        <p:spPr>
          <a:xfrm>
            <a:off x="12831444"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pic>
        <p:nvPicPr>
          <p:cNvPr id="9" name="!!TlsLock">
            <a:extLst>
              <a:ext uri="{FF2B5EF4-FFF2-40B4-BE49-F238E27FC236}">
                <a16:creationId xmlns:a16="http://schemas.microsoft.com/office/drawing/2014/main" id="{950BD310-F48D-298B-50FE-EC158541816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069121" y="1522793"/>
            <a:ext cx="783479" cy="783479"/>
          </a:xfrm>
          <a:prstGeom prst="rect">
            <a:avLst/>
          </a:prstGeom>
        </p:spPr>
      </p:pic>
    </p:spTree>
    <p:extLst>
      <p:ext uri="{BB962C8B-B14F-4D97-AF65-F5344CB8AC3E}">
        <p14:creationId xmlns:p14="http://schemas.microsoft.com/office/powerpoint/2010/main" val="390719198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1" name="Rectangle: Rounded Corners 30">
            <a:extLst>
              <a:ext uri="{FF2B5EF4-FFF2-40B4-BE49-F238E27FC236}">
                <a16:creationId xmlns:a16="http://schemas.microsoft.com/office/drawing/2014/main" id="{B8565E3C-D586-B85F-DEA9-2C6AC9A66C57}"/>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32">
            <a:extLst>
              <a:ext uri="{FF2B5EF4-FFF2-40B4-BE49-F238E27FC236}">
                <a16:creationId xmlns:a16="http://schemas.microsoft.com/office/drawing/2014/main" id="{6DB67D74-BEB8-F771-C7C8-82367E1420F6}"/>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err="1">
                <a:latin typeface="Courier New" panose="02070309020205020404" pitchFamily="49" charset="0"/>
                <a:cs typeface="Courier New" panose="02070309020205020404" pitchFamily="49" charset="0"/>
              </a:rPr>
              <a:t>ThisTalkRocks</a:t>
            </a:r>
            <a:r>
              <a:rPr lang="en-US" sz="2000" dirty="0">
                <a:latin typeface="Courier New" panose="02070309020205020404" pitchFamily="49" charset="0"/>
                <a:cs typeface="Courier New" panose="02070309020205020404" pitchFamily="49" charset="0"/>
              </a:rPr>
              <a:t>'</a:t>
            </a:r>
          </a:p>
        </p:txBody>
      </p:sp>
      <p:cxnSp>
        <p:nvCxnSpPr>
          <p:cNvPr id="34" name="Straight Arrow Connector 33">
            <a:extLst>
              <a:ext uri="{FF2B5EF4-FFF2-40B4-BE49-F238E27FC236}">
                <a16:creationId xmlns:a16="http://schemas.microsoft.com/office/drawing/2014/main" id="{5D172D78-228C-DFBE-CE83-46C29B23AF0A}"/>
              </a:ext>
            </a:extLst>
          </p:cNvPr>
          <p:cNvCxnSpPr>
            <a:cxnSpLocks/>
          </p:cNvCxnSpPr>
          <p:nvPr/>
        </p:nvCxnSpPr>
        <p:spPr>
          <a:xfrm>
            <a:off x="2800803" y="3664128"/>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80B79A8-96E7-906A-CB3F-02AE55FC8AB9}"/>
              </a:ext>
            </a:extLst>
          </p:cNvPr>
          <p:cNvCxnSpPr>
            <a:cxnSpLocks/>
          </p:cNvCxnSpPr>
          <p:nvPr/>
        </p:nvCxnSpPr>
        <p:spPr>
          <a:xfrm flipV="1">
            <a:off x="5029653" y="3461834"/>
            <a:ext cx="3437507" cy="119841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descr="Hacker PNG Images Transparent Background | PNG Play">
            <a:extLst>
              <a:ext uri="{FF2B5EF4-FFF2-40B4-BE49-F238E27FC236}">
                <a16:creationId xmlns:a16="http://schemas.microsoft.com/office/drawing/2014/main" id="{87F38054-6390-80EE-9FD0-E8900BFB47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4" name="Thought Bubble: Cloud 43">
            <a:extLst>
              <a:ext uri="{FF2B5EF4-FFF2-40B4-BE49-F238E27FC236}">
                <a16:creationId xmlns:a16="http://schemas.microsoft.com/office/drawing/2014/main" id="{FD30BE93-22AC-0FCA-2A77-246B823DD69E}"/>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6BD989D-FBF9-67B1-76E8-956F63461E03}"/>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8" name="Rectangle: Rounded Corners 47">
            <a:extLst>
              <a:ext uri="{FF2B5EF4-FFF2-40B4-BE49-F238E27FC236}">
                <a16:creationId xmlns:a16="http://schemas.microsoft.com/office/drawing/2014/main" id="{CF8B9CF6-8034-166D-E3CC-CE31C09136F2}"/>
              </a:ext>
            </a:extLst>
          </p:cNvPr>
          <p:cNvSpPr/>
          <p:nvPr/>
        </p:nvSpPr>
        <p:spPr>
          <a:xfrm>
            <a:off x="2552951" y="4815053"/>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1F4AA85E-9080-404F-B0C6-225E7DCA68F7}"/>
              </a:ext>
            </a:extLst>
          </p:cNvPr>
          <p:cNvCxnSpPr>
            <a:cxnSpLocks/>
            <a:stCxn id="43" idx="0"/>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down)">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3"/>
                                        </p:tgtEl>
                                        <p:attrNameLst>
                                          <p:attrName>style.visibility</p:attrName>
                                        </p:attrNameLst>
                                      </p:cBhvr>
                                      <p:to>
                                        <p:strVal val="visible"/>
                                      </p:to>
                                    </p:set>
                                    <p:anim calcmode="lin" valueType="num">
                                      <p:cBhvr additive="base">
                                        <p:cTn id="30" dur="500" fill="hold"/>
                                        <p:tgtEl>
                                          <p:spTgt spid="43"/>
                                        </p:tgtEl>
                                        <p:attrNameLst>
                                          <p:attrName>ppt_x</p:attrName>
                                        </p:attrNameLst>
                                      </p:cBhvr>
                                      <p:tavLst>
                                        <p:tav tm="0">
                                          <p:val>
                                            <p:strVal val="#ppt_x"/>
                                          </p:val>
                                        </p:tav>
                                        <p:tav tm="100000">
                                          <p:val>
                                            <p:strVal val="#ppt_x"/>
                                          </p:val>
                                        </p:tav>
                                      </p:tavLst>
                                    </p:anim>
                                    <p:anim calcmode="lin" valueType="num">
                                      <p:cBhvr additive="base">
                                        <p:cTn id="31" dur="500" fill="hold"/>
                                        <p:tgtEl>
                                          <p:spTgt spid="43"/>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44" grpId="0" animBg="1"/>
      <p:bldP spid="45" grpId="0"/>
      <p:bldP spid="48" grpId="0" animBg="1"/>
      <p:bldP spid="4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179148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angle: Rounded Corners 4">
            <a:extLst>
              <a:ext uri="{FF2B5EF4-FFF2-40B4-BE49-F238E27FC236}">
                <a16:creationId xmlns:a16="http://schemas.microsoft.com/office/drawing/2014/main" id="{770F710D-AC09-C91D-B4F7-121D120A17C6}"/>
              </a:ext>
            </a:extLst>
          </p:cNvPr>
          <p:cNvSpPr/>
          <p:nvPr/>
        </p:nvSpPr>
        <p:spPr>
          <a:xfrm>
            <a:off x="7665697" y="1021586"/>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3DBE7E32-398D-9295-3394-0C1EA5D83F47}"/>
              </a:ext>
            </a:extLst>
          </p:cNvPr>
          <p:cNvSpPr txBox="1"/>
          <p:nvPr/>
        </p:nvSpPr>
        <p:spPr>
          <a:xfrm>
            <a:off x="7745695" y="1107045"/>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8" name="!!Arrow 2">
            <a:extLst>
              <a:ext uri="{FF2B5EF4-FFF2-40B4-BE49-F238E27FC236}">
                <a16:creationId xmlns:a16="http://schemas.microsoft.com/office/drawing/2014/main" id="{A0B4D148-CBA1-4FF6-B9DF-608A73522537}"/>
              </a:ext>
            </a:extLst>
          </p:cNvPr>
          <p:cNvCxnSpPr>
            <a:cxnSpLocks/>
          </p:cNvCxnSpPr>
          <p:nvPr/>
        </p:nvCxnSpPr>
        <p:spPr>
          <a:xfrm>
            <a:off x="9396357" y="1955800"/>
            <a:ext cx="11561" cy="11059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BA605954-43EB-39E3-6FDA-4B70CCE20E2E}"/>
              </a:ext>
            </a:extLst>
          </p:cNvPr>
          <p:cNvSpPr/>
          <p:nvPr/>
        </p:nvSpPr>
        <p:spPr>
          <a:xfrm>
            <a:off x="8169873" y="1428934"/>
            <a:ext cx="1621828" cy="30046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638822" y="41761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718820" y="42616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13" name="Straight Arrow Connector 12">
            <a:extLst>
              <a:ext uri="{FF2B5EF4-FFF2-40B4-BE49-F238E27FC236}">
                <a16:creationId xmlns:a16="http://schemas.microsoft.com/office/drawing/2014/main" id="{A542FC40-DED0-7696-2713-D9AFC2D40FA8}"/>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D1DAD43A-AE5F-8A0D-FF2D-7247455D6869}"/>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B34EA9DD-4743-20C4-0459-9531396E1648}"/>
              </a:ext>
            </a:extLst>
          </p:cNvPr>
          <p:cNvSpPr txBox="1"/>
          <p:nvPr/>
        </p:nvSpPr>
        <p:spPr>
          <a:xfrm>
            <a:off x="934221" y="5408559"/>
            <a:ext cx="3416320"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'Rak5T#i)</a:t>
            </a:r>
            <a:r>
              <a:rPr lang="en-US" sz="2000" dirty="0" err="1">
                <a:latin typeface="Courier New" panose="02070309020205020404" pitchFamily="49" charset="0"/>
                <a:cs typeface="Courier New" panose="02070309020205020404" pitchFamily="49" charset="0"/>
              </a:rPr>
              <a:t>sl</a:t>
            </a:r>
            <a:r>
              <a:rPr lang="en-US" sz="2000" dirty="0">
                <a:latin typeface="Courier New" panose="02070309020205020404" pitchFamily="49" charset="0"/>
                <a:cs typeface="Courier New" panose="02070309020205020404" pitchFamily="49" charset="0"/>
              </a:rPr>
              <a:t>'</a:t>
            </a:r>
          </a:p>
        </p:txBody>
      </p:sp>
      <p:cxnSp>
        <p:nvCxnSpPr>
          <p:cNvPr id="16" name="Straight Arrow Connector 15">
            <a:extLst>
              <a:ext uri="{FF2B5EF4-FFF2-40B4-BE49-F238E27FC236}">
                <a16:creationId xmlns:a16="http://schemas.microsoft.com/office/drawing/2014/main" id="{914A924C-C2AD-01C7-59EA-86E4F6436ECF}"/>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3733D04-17CA-370A-F6CA-47FD45D60616}"/>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10271755-F5AF-CC2A-BE28-904F2F1B6AB6}"/>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2" descr="Hacker PNG Images Transparent Background | PNG Play">
            <a:extLst>
              <a:ext uri="{FF2B5EF4-FFF2-40B4-BE49-F238E27FC236}">
                <a16:creationId xmlns:a16="http://schemas.microsoft.com/office/drawing/2014/main" id="{5D7948E6-2A98-E2FD-A6A8-5B92EAC27F5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78434" y="6927300"/>
            <a:ext cx="2443791" cy="2850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21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500"/>
                                        <p:tgtEl>
                                          <p:spTgt spid="4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P spid="10" grpId="0" animBg="1"/>
      <p:bldP spid="11" grpId="0"/>
      <p:bldP spid="14" grpId="0" animBg="1"/>
      <p:bldP spid="15" grpId="0"/>
      <p:bldP spid="3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26902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2775704"/>
            <a:ext cx="3768980"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DECRYPT</a:t>
            </a:r>
            <a:r>
              <a:rPr lang="en-US"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sym typeface="Wingdings" panose="05000000000000000000" pitchFamily="2" charset="2"/>
              </a:rPr>
              <a:t>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961460" y="3112055"/>
            <a:ext cx="195954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283" y="43025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0" name="Thought Bubble: Cloud 39">
            <a:extLst>
              <a:ext uri="{FF2B5EF4-FFF2-40B4-BE49-F238E27FC236}">
                <a16:creationId xmlns:a16="http://schemas.microsoft.com/office/drawing/2014/main" id="{3044E73E-16E3-6A25-7073-2027ACFBB250}"/>
              </a:ext>
            </a:extLst>
          </p:cNvPr>
          <p:cNvSpPr/>
          <p:nvPr/>
        </p:nvSpPr>
        <p:spPr>
          <a:xfrm>
            <a:off x="2640838" y="4470513"/>
            <a:ext cx="3340241" cy="1718887"/>
          </a:xfrm>
          <a:prstGeom prst="cloudCallout">
            <a:avLst>
              <a:gd name="adj1" fmla="val -74550"/>
              <a:gd name="adj2" fmla="val -1349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480F4BBD-E149-0B9E-4E48-667080B0D435}"/>
              </a:ext>
            </a:extLst>
          </p:cNvPr>
          <p:cNvSpPr txBox="1"/>
          <p:nvPr/>
        </p:nvSpPr>
        <p:spPr>
          <a:xfrm>
            <a:off x="3024175" y="4746853"/>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2" name="!!rectHash">
            <a:extLst>
              <a:ext uri="{FF2B5EF4-FFF2-40B4-BE49-F238E27FC236}">
                <a16:creationId xmlns:a16="http://schemas.microsoft.com/office/drawing/2014/main" id="{D827416F-A4B2-FD7B-5CEA-A9B27BA187B9}"/>
              </a:ext>
            </a:extLst>
          </p:cNvPr>
          <p:cNvSpPr/>
          <p:nvPr/>
        </p:nvSpPr>
        <p:spPr>
          <a:xfrm>
            <a:off x="-5571477"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43" name="!!txtHash">
            <a:extLst>
              <a:ext uri="{FF2B5EF4-FFF2-40B4-BE49-F238E27FC236}">
                <a16:creationId xmlns:a16="http://schemas.microsoft.com/office/drawing/2014/main" id="{AE220F0F-7F80-FA80-3701-B89F60395A78}"/>
              </a:ext>
            </a:extLst>
          </p:cNvPr>
          <p:cNvSpPr txBox="1"/>
          <p:nvPr/>
        </p:nvSpPr>
        <p:spPr>
          <a:xfrm>
            <a:off x="-549148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53117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42" grpId="0" animBg="1"/>
      <p:bldP spid="43"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p:txBody>
      </p:sp>
      <p:sp>
        <p:nvSpPr>
          <p:cNvPr id="49" name="!!Box1">
            <a:extLst>
              <a:ext uri="{FF2B5EF4-FFF2-40B4-BE49-F238E27FC236}">
                <a16:creationId xmlns:a16="http://schemas.microsoft.com/office/drawing/2014/main" id="{99D39EFE-91A1-8072-5BBF-BDE3442CC8F7}"/>
              </a:ext>
            </a:extLst>
          </p:cNvPr>
          <p:cNvSpPr/>
          <p:nvPr/>
        </p:nvSpPr>
        <p:spPr>
          <a:xfrm>
            <a:off x="553719" y="35627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
        <p:nvSpPr>
          <p:cNvPr id="9" name="!!txtBox2">
            <a:extLst>
              <a:ext uri="{FF2B5EF4-FFF2-40B4-BE49-F238E27FC236}">
                <a16:creationId xmlns:a16="http://schemas.microsoft.com/office/drawing/2014/main" id="{1A49F34A-8AED-1E64-CC3C-9D4652C3A5F2}"/>
              </a:ext>
            </a:extLst>
          </p:cNvPr>
          <p:cNvSpPr/>
          <p:nvPr/>
        </p:nvSpPr>
        <p:spPr>
          <a:xfrm>
            <a:off x="553719" y="20935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40766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95375"/>
            <a:ext cx="10515600" cy="1325563"/>
          </a:xfrm>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343843"/>
            <a:ext cx="7825353" cy="5053657"/>
          </a:xfrm>
          <a:prstGeom prst="rect">
            <a:avLst/>
          </a:prstGeom>
        </p:spPr>
      </p:pic>
      <p:sp>
        <p:nvSpPr>
          <p:cNvPr id="3" name="!!Title 2">
            <a:extLst>
              <a:ext uri="{FF2B5EF4-FFF2-40B4-BE49-F238E27FC236}">
                <a16:creationId xmlns:a16="http://schemas.microsoft.com/office/drawing/2014/main" id="{AC2FE1E2-8BAE-744D-91F9-BA45E865F935}"/>
              </a:ext>
            </a:extLst>
          </p:cNvPr>
          <p:cNvSpPr txBox="1">
            <a:spLocks/>
          </p:cNvSpPr>
          <p:nvPr/>
        </p:nvSpPr>
        <p:spPr>
          <a:xfrm>
            <a:off x="905934" y="54811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34750206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684496" y="1496574"/>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Tree>
    <p:extLst>
      <p:ext uri="{BB962C8B-B14F-4D97-AF65-F5344CB8AC3E}">
        <p14:creationId xmlns:p14="http://schemas.microsoft.com/office/powerpoint/2010/main" val="21322551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368300" y="1496574"/>
            <a:ext cx="56007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 unique in =&gt; unique out</a:t>
            </a:r>
          </a:p>
        </p:txBody>
      </p:sp>
    </p:spTree>
    <p:extLst>
      <p:ext uri="{BB962C8B-B14F-4D97-AF65-F5344CB8AC3E}">
        <p14:creationId xmlns:p14="http://schemas.microsoft.com/office/powerpoint/2010/main" val="34978867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3738278" y="6988288"/>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3658280" y="7073747"/>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3658281" y="7365511"/>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3527504" y="7817325"/>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AFBAA4EA-C03D-1066-6553-C6F780349485}"/>
              </a:ext>
            </a:extLst>
          </p:cNvPr>
          <p:cNvSpPr/>
          <p:nvPr/>
        </p:nvSpPr>
        <p:spPr>
          <a:xfrm>
            <a:off x="-5063478"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DAB89E16-98C9-4A17-ACF8-52BE304EE084}"/>
              </a:ext>
            </a:extLst>
          </p:cNvPr>
          <p:cNvSpPr txBox="1"/>
          <p:nvPr/>
        </p:nvSpPr>
        <p:spPr>
          <a:xfrm>
            <a:off x="-498348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7" name="TextBox 16">
            <a:extLst>
              <a:ext uri="{FF2B5EF4-FFF2-40B4-BE49-F238E27FC236}">
                <a16:creationId xmlns:a16="http://schemas.microsoft.com/office/drawing/2014/main" id="{3005DF01-2A39-3A3E-D868-F611CD0B5191}"/>
              </a:ext>
            </a:extLst>
          </p:cNvPr>
          <p:cNvSpPr txBox="1"/>
          <p:nvPr/>
        </p:nvSpPr>
        <p:spPr>
          <a:xfrm>
            <a:off x="-4983481"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1" name="TextBox 30">
            <a:extLst>
              <a:ext uri="{FF2B5EF4-FFF2-40B4-BE49-F238E27FC236}">
                <a16:creationId xmlns:a16="http://schemas.microsoft.com/office/drawing/2014/main" id="{2EF70F03-9803-FB07-AE40-E7A4838196EE}"/>
              </a:ext>
            </a:extLst>
          </p:cNvPr>
          <p:cNvSpPr txBox="1"/>
          <p:nvPr/>
        </p:nvSpPr>
        <p:spPr>
          <a:xfrm>
            <a:off x="-4983481"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33" name="Picture 32">
            <a:extLst>
              <a:ext uri="{FF2B5EF4-FFF2-40B4-BE49-F238E27FC236}">
                <a16:creationId xmlns:a16="http://schemas.microsoft.com/office/drawing/2014/main" id="{5ABB11D1-09CB-22A3-4820-09561EE8C158}"/>
              </a:ext>
            </a:extLst>
          </p:cNvPr>
          <p:cNvPicPr>
            <a:picLocks noChangeAspect="1"/>
          </p:cNvPicPr>
          <p:nvPr/>
        </p:nvPicPr>
        <p:blipFill>
          <a:blip r:embed="rId4"/>
          <a:stretch>
            <a:fillRect/>
          </a:stretch>
        </p:blipFill>
        <p:spPr>
          <a:xfrm>
            <a:off x="-1024419" y="2604001"/>
            <a:ext cx="930283" cy="992661"/>
          </a:xfrm>
          <a:prstGeom prst="rect">
            <a:avLst/>
          </a:prstGeom>
        </p:spPr>
      </p:pic>
    </p:spTree>
    <p:extLst>
      <p:ext uri="{BB962C8B-B14F-4D97-AF65-F5344CB8AC3E}">
        <p14:creationId xmlns:p14="http://schemas.microsoft.com/office/powerpoint/2010/main" val="294660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C2856F77-9217-6C15-E86A-586B657052BB}"/>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89905239-9F55-461B-3975-88EF78D393E5}"/>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5" name="TextBox 14">
            <a:extLst>
              <a:ext uri="{FF2B5EF4-FFF2-40B4-BE49-F238E27FC236}">
                <a16:creationId xmlns:a16="http://schemas.microsoft.com/office/drawing/2014/main" id="{8C649695-5D9E-BA4D-D36A-F721E35507FD}"/>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6" name="TextBox 15">
            <a:extLst>
              <a:ext uri="{FF2B5EF4-FFF2-40B4-BE49-F238E27FC236}">
                <a16:creationId xmlns:a16="http://schemas.microsoft.com/office/drawing/2014/main" id="{3545EBDB-7E4D-32FB-3EC2-D44B3A6DA4A8}"/>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7" name="Picture 16">
            <a:extLst>
              <a:ext uri="{FF2B5EF4-FFF2-40B4-BE49-F238E27FC236}">
                <a16:creationId xmlns:a16="http://schemas.microsoft.com/office/drawing/2014/main" id="{E240ACF5-F58E-EC48-1E28-5703AB3968A3}"/>
              </a:ext>
            </a:extLst>
          </p:cNvPr>
          <p:cNvPicPr>
            <a:picLocks noChangeAspect="1"/>
          </p:cNvPicPr>
          <p:nvPr/>
        </p:nvPicPr>
        <p:blipFill>
          <a:blip r:embed="rId4"/>
          <a:stretch>
            <a:fillRect/>
          </a:stretch>
        </p:blipFill>
        <p:spPr>
          <a:xfrm>
            <a:off x="4715981" y="2604001"/>
            <a:ext cx="930283" cy="992661"/>
          </a:xfrm>
          <a:prstGeom prst="rect">
            <a:avLst/>
          </a:prstGeom>
        </p:spPr>
      </p:pic>
      <p:sp>
        <p:nvSpPr>
          <p:cNvPr id="31" name="!!Rectangle: Rounded Corners 4">
            <a:extLst>
              <a:ext uri="{FF2B5EF4-FFF2-40B4-BE49-F238E27FC236}">
                <a16:creationId xmlns:a16="http://schemas.microsoft.com/office/drawing/2014/main" id="{05FF81B4-57B0-01B0-CAED-39E9768A2F7C}"/>
              </a:ext>
            </a:extLst>
          </p:cNvPr>
          <p:cNvSpPr/>
          <p:nvPr/>
        </p:nvSpPr>
        <p:spPr>
          <a:xfrm>
            <a:off x="638823" y="4176145"/>
            <a:ext cx="3159686"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5">
            <a:extLst>
              <a:ext uri="{FF2B5EF4-FFF2-40B4-BE49-F238E27FC236}">
                <a16:creationId xmlns:a16="http://schemas.microsoft.com/office/drawing/2014/main" id="{C5E8F936-5F6E-ABA2-FC0F-DF83419B33E8}"/>
              </a:ext>
            </a:extLst>
          </p:cNvPr>
          <p:cNvSpPr txBox="1"/>
          <p:nvPr/>
        </p:nvSpPr>
        <p:spPr>
          <a:xfrm>
            <a:off x="718820" y="426160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7F16C895-D16F-544D-FAE3-6483548D77CD}"/>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22DEA901-E816-40F4-F5D5-C94FEDFBE60B}"/>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19D7C35E-A327-A8C8-BBA7-B29BBDEFFD0F}"/>
              </a:ext>
            </a:extLst>
          </p:cNvPr>
          <p:cNvSpPr txBox="1"/>
          <p:nvPr/>
        </p:nvSpPr>
        <p:spPr>
          <a:xfrm>
            <a:off x="934221" y="5408559"/>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'HiD1254An7…'</a:t>
            </a:r>
          </a:p>
        </p:txBody>
      </p:sp>
      <p:cxnSp>
        <p:nvCxnSpPr>
          <p:cNvPr id="37" name="Straight Arrow Connector 36">
            <a:extLst>
              <a:ext uri="{FF2B5EF4-FFF2-40B4-BE49-F238E27FC236}">
                <a16:creationId xmlns:a16="http://schemas.microsoft.com/office/drawing/2014/main" id="{F12BC686-6D10-E015-D7FC-5446B7DF3995}"/>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FB7FC47-3E0E-4B15-06B6-4192A8D53B79}"/>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908B897A-215E-0A76-5015-1D801630BD90}"/>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2">
            <a:extLst>
              <a:ext uri="{FF2B5EF4-FFF2-40B4-BE49-F238E27FC236}">
                <a16:creationId xmlns:a16="http://schemas.microsoft.com/office/drawing/2014/main" id="{F4316A45-2511-D944-91C2-A960073DFF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665698" y="4261604"/>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41" name="!!Cloud curse you">
            <a:extLst>
              <a:ext uri="{FF2B5EF4-FFF2-40B4-BE49-F238E27FC236}">
                <a16:creationId xmlns:a16="http://schemas.microsoft.com/office/drawing/2014/main" id="{DFBC8AF0-13C0-9693-8752-BA74CDBA8A8C}"/>
              </a:ext>
            </a:extLst>
          </p:cNvPr>
          <p:cNvSpPr/>
          <p:nvPr/>
        </p:nvSpPr>
        <p:spPr>
          <a:xfrm>
            <a:off x="96386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HackerText 2">
            <a:extLst>
              <a:ext uri="{FF2B5EF4-FFF2-40B4-BE49-F238E27FC236}">
                <a16:creationId xmlns:a16="http://schemas.microsoft.com/office/drawing/2014/main" id="{2B4714D3-7F0B-BA0B-9781-E22A9B6B6971}"/>
              </a:ext>
            </a:extLst>
          </p:cNvPr>
          <p:cNvSpPr txBox="1"/>
          <p:nvPr/>
        </p:nvSpPr>
        <p:spPr>
          <a:xfrm>
            <a:off x="97790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07008794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down)">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40"/>
                                        </p:tgtEl>
                                        <p:attrNameLst>
                                          <p:attrName>style.visibility</p:attrName>
                                        </p:attrNameLst>
                                      </p:cBhvr>
                                      <p:to>
                                        <p:strVal val="visible"/>
                                      </p:to>
                                    </p:set>
                                    <p:anim calcmode="lin" valueType="num">
                                      <p:cBhvr additive="base">
                                        <p:cTn id="36" dur="500" fill="hold"/>
                                        <p:tgtEl>
                                          <p:spTgt spid="40"/>
                                        </p:tgtEl>
                                        <p:attrNameLst>
                                          <p:attrName>ppt_x</p:attrName>
                                        </p:attrNameLst>
                                      </p:cBhvr>
                                      <p:tavLst>
                                        <p:tav tm="0">
                                          <p:val>
                                            <p:strVal val="#ppt_x"/>
                                          </p:val>
                                        </p:tav>
                                        <p:tav tm="100000">
                                          <p:val>
                                            <p:strVal val="#ppt_x"/>
                                          </p:val>
                                        </p:tav>
                                      </p:tavLst>
                                    </p:anim>
                                    <p:anim calcmode="lin" valueType="num">
                                      <p:cBhvr additive="base">
                                        <p:cTn id="37" dur="500" fill="hold"/>
                                        <p:tgtEl>
                                          <p:spTgt spid="40"/>
                                        </p:tgtEl>
                                        <p:attrNameLst>
                                          <p:attrName>ppt_y</p:attrName>
                                        </p:attrNameLst>
                                      </p:cBhvr>
                                      <p:tavLst>
                                        <p:tav tm="0">
                                          <p:val>
                                            <p:strVal val="1+#ppt_h/2"/>
                                          </p:val>
                                        </p:tav>
                                        <p:tav tm="100000">
                                          <p:val>
                                            <p:strVal val="#ppt_y"/>
                                          </p:val>
                                        </p:tav>
                                      </p:tavLst>
                                    </p:anim>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35" grpId="0" animBg="1"/>
      <p:bldP spid="36" grpId="0"/>
      <p:bldP spid="39" grpId="0" animBg="1"/>
      <p:bldP spid="41" grpId="0" animBg="1"/>
      <p:bldP spid="4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66775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678991"/>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56658"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13725583"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14433699"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14433699"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14447048"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857750" y="3328546"/>
            <a:ext cx="247554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873C697-9CD8-1169-1BE5-83172892DF43}"/>
              </a:ext>
            </a:extLst>
          </p:cNvPr>
          <p:cNvGrpSpPr/>
          <p:nvPr/>
        </p:nvGrpSpPr>
        <p:grpSpPr>
          <a:xfrm>
            <a:off x="12247311" y="1579224"/>
            <a:ext cx="3457147" cy="1051848"/>
            <a:chOff x="491743" y="3568700"/>
            <a:chExt cx="3301324" cy="1051848"/>
          </a:xfrm>
        </p:grpSpPr>
        <p:sp>
          <p:nvSpPr>
            <p:cNvPr id="56" name="Rectangle: Rounded Corners 55">
              <a:extLst>
                <a:ext uri="{FF2B5EF4-FFF2-40B4-BE49-F238E27FC236}">
                  <a16:creationId xmlns:a16="http://schemas.microsoft.com/office/drawing/2014/main" id="{5C5DF721-6C9E-B729-147D-EB70D3FA210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48814E6E-967D-6221-0180-1E25EA76EDFA}"/>
                </a:ext>
              </a:extLst>
            </p:cNvPr>
            <p:cNvGrpSpPr/>
            <p:nvPr/>
          </p:nvGrpSpPr>
          <p:grpSpPr>
            <a:xfrm>
              <a:off x="627883" y="3743690"/>
              <a:ext cx="528269" cy="683865"/>
              <a:chOff x="9592919" y="3281030"/>
              <a:chExt cx="2412301" cy="3122817"/>
            </a:xfrm>
          </p:grpSpPr>
          <p:sp>
            <p:nvSpPr>
              <p:cNvPr id="58" name="Freeform 158">
                <a:extLst>
                  <a:ext uri="{FF2B5EF4-FFF2-40B4-BE49-F238E27FC236}">
                    <a16:creationId xmlns:a16="http://schemas.microsoft.com/office/drawing/2014/main" id="{7D855BE3-C981-B06D-ED7C-D556036122A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95FEB416-B526-EFD7-E08F-9A7688BFEAE5}"/>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1A260ABC-C09A-C838-41CC-C8843C92750A}"/>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2508F139-ABB1-F347-EE43-183353AA4C8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C9EB1A8B-3B5E-9EEA-E72A-B1CB0EE1AE1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F8C9B23E-F80F-A32A-3CA5-7BDAA71CCB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431AB6FD-E437-8FA1-F25A-5408FFA98A4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F58007B2-A692-D823-FE5D-301891EE93A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3B3A9085-8285-C488-6968-38CCAE403D0E}"/>
              </a:ext>
            </a:extLst>
          </p:cNvPr>
          <p:cNvSpPr txBox="1"/>
          <p:nvPr/>
        </p:nvSpPr>
        <p:spPr>
          <a:xfrm>
            <a:off x="12955428"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67" name="TextBox 66">
            <a:extLst>
              <a:ext uri="{FF2B5EF4-FFF2-40B4-BE49-F238E27FC236}">
                <a16:creationId xmlns:a16="http://schemas.microsoft.com/office/drawing/2014/main" id="{31F684EA-A7EE-5943-988C-9CD5AE26AFA0}"/>
              </a:ext>
            </a:extLst>
          </p:cNvPr>
          <p:cNvSpPr txBox="1"/>
          <p:nvPr/>
        </p:nvSpPr>
        <p:spPr>
          <a:xfrm>
            <a:off x="12955428"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68" name="TextBox 67">
            <a:extLst>
              <a:ext uri="{FF2B5EF4-FFF2-40B4-BE49-F238E27FC236}">
                <a16:creationId xmlns:a16="http://schemas.microsoft.com/office/drawing/2014/main" id="{DE177D8B-7603-6AAF-CB50-BAC6412C5774}"/>
              </a:ext>
            </a:extLst>
          </p:cNvPr>
          <p:cNvSpPr txBox="1"/>
          <p:nvPr/>
        </p:nvSpPr>
        <p:spPr>
          <a:xfrm>
            <a:off x="4580301" y="-638723"/>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BF502AD5-F186-6223-A75C-584B488FF0BD}"/>
              </a:ext>
            </a:extLst>
          </p:cNvPr>
          <p:cNvSpPr txBox="1"/>
          <p:nvPr/>
        </p:nvSpPr>
        <p:spPr>
          <a:xfrm>
            <a:off x="1526218" y="3536435"/>
            <a:ext cx="748923" cy="1200329"/>
          </a:xfrm>
          <a:prstGeom prst="rect">
            <a:avLst/>
          </a:prstGeom>
          <a:noFill/>
        </p:spPr>
        <p:txBody>
          <a:bodyPr wrap="none" rtlCol="0">
            <a:spAutoFit/>
          </a:bodyPr>
          <a:lstStyle/>
          <a:p>
            <a:r>
              <a:rPr lang="en-US" sz="72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273611966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Cookie: </a:t>
            </a:r>
            <a:r>
              <a:rPr lang="en-US" sz="2400" dirty="0" err="1">
                <a:solidFill>
                  <a:srgbClr val="000000"/>
                </a:solidFill>
                <a:latin typeface="Courier New" panose="02070309020205020404" pitchFamily="49" charset="0"/>
                <a:cs typeface="Courier New" panose="02070309020205020404" pitchFamily="49" charset="0"/>
              </a:rPr>
              <a:t>SessionId</a:t>
            </a:r>
            <a:r>
              <a:rPr lang="en-US" sz="2400" dirty="0">
                <a:solidFill>
                  <a:srgbClr val="000000"/>
                </a:solidFill>
                <a:latin typeface="Courier New" panose="02070309020205020404" pitchFamily="49" charset="0"/>
                <a:cs typeface="Courier New" panose="02070309020205020404" pitchFamily="49" charset="0"/>
              </a:rPr>
              <a:t> 6348</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8096223"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8804340"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8804340"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4218069" cy="35702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8844635"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095983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1012783" y="1787955"/>
            <a:ext cx="912105" cy="1163472"/>
          </a:xfrm>
          <a:prstGeom prst="rect">
            <a:avLst/>
          </a:prstGeom>
        </p:spPr>
      </p:pic>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2030422"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9753"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4"/>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2" name="Straight Arrow Connector 1">
            <a:extLst>
              <a:ext uri="{FF2B5EF4-FFF2-40B4-BE49-F238E27FC236}">
                <a16:creationId xmlns:a16="http://schemas.microsoft.com/office/drawing/2014/main" id="{159B1715-4ACF-1654-714B-8060E18D7206}"/>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B7B45D-ABF3-C92A-E1EC-13374F0D8ABE}"/>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3838801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extBox 1">
            <a:extLst>
              <a:ext uri="{FF2B5EF4-FFF2-40B4-BE49-F238E27FC236}">
                <a16:creationId xmlns:a16="http://schemas.microsoft.com/office/drawing/2014/main" id="{DC1DEFBE-DE5C-AD53-35F4-5FDE3DAADD2A}"/>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cxnSp>
        <p:nvCxnSpPr>
          <p:cNvPr id="4" name="Straight Arrow Connector 3">
            <a:extLst>
              <a:ext uri="{FF2B5EF4-FFF2-40B4-BE49-F238E27FC236}">
                <a16:creationId xmlns:a16="http://schemas.microsoft.com/office/drawing/2014/main" id="{2631FFB8-7448-DE0F-1886-22E34E2A0397}"/>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0811157-F8A1-DC5A-1000-99DCC4384C19}"/>
              </a:ext>
            </a:extLst>
          </p:cNvPr>
          <p:cNvSpPr txBox="1"/>
          <p:nvPr/>
        </p:nvSpPr>
        <p:spPr>
          <a:xfrm>
            <a:off x="6783963" y="47112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2</a:t>
            </a:r>
            <a:r>
              <a:rPr lang="en-US" sz="2000" baseline="30000" dirty="0">
                <a:solidFill>
                  <a:schemeClr val="bg1"/>
                </a:solidFill>
                <a:latin typeface="Corbel" panose="020B0503020204020204" pitchFamily="34" charset="0"/>
              </a:rPr>
              <a:t>nd</a:t>
            </a:r>
            <a:r>
              <a:rPr lang="en-US" sz="2000" dirty="0">
                <a:solidFill>
                  <a:schemeClr val="bg1"/>
                </a:solidFill>
                <a:latin typeface="Corbel" panose="020B0503020204020204" pitchFamily="34" charset="0"/>
              </a:rPr>
              <a:t> part is scheme-specific</a:t>
            </a:r>
          </a:p>
        </p:txBody>
      </p:sp>
      <p:cxnSp>
        <p:nvCxnSpPr>
          <p:cNvPr id="35" name="Straight Arrow Connector 34">
            <a:extLst>
              <a:ext uri="{FF2B5EF4-FFF2-40B4-BE49-F238E27FC236}">
                <a16:creationId xmlns:a16="http://schemas.microsoft.com/office/drawing/2014/main" id="{EE2D82AA-6F3F-B6B3-09A3-7CF55B5512AF}"/>
              </a:ext>
            </a:extLst>
          </p:cNvPr>
          <p:cNvCxnSpPr>
            <a:cxnSpLocks/>
          </p:cNvCxnSpPr>
          <p:nvPr/>
        </p:nvCxnSpPr>
        <p:spPr>
          <a:xfrm rot="16200000" flipV="1">
            <a:off x="76835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09"/>
                                        </p:tgtEl>
                                        <p:attrNameLst>
                                          <p:attrName>style.visibility</p:attrName>
                                        </p:attrNameLst>
                                      </p:cBhvr>
                                      <p:to>
                                        <p:strVal val="visible"/>
                                      </p:to>
                                    </p:set>
                                    <p:animEffect transition="in" filter="fade">
                                      <p:cBhvr>
                                        <p:cTn id="16" dur="500"/>
                                        <p:tgtEl>
                                          <p:spTgt spid="109"/>
                                        </p:tgtEl>
                                      </p:cBhvr>
                                    </p:animEffect>
                                  </p:childTnLst>
                                </p:cTn>
                              </p:par>
                              <p:par>
                                <p:cTn id="17" presetID="10" presetClass="entr" presetSubtype="0" fill="hold" nodeType="withEffect">
                                  <p:stCondLst>
                                    <p:cond delay="0"/>
                                  </p:stCondLst>
                                  <p:childTnLst>
                                    <p:set>
                                      <p:cBhvr>
                                        <p:cTn id="18" dur="1" fill="hold">
                                          <p:stCondLst>
                                            <p:cond delay="0"/>
                                          </p:stCondLst>
                                        </p:cTn>
                                        <p:tgtEl>
                                          <p:spTgt spid="110"/>
                                        </p:tgtEl>
                                        <p:attrNameLst>
                                          <p:attrName>style.visibility</p:attrName>
                                        </p:attrNameLst>
                                      </p:cBhvr>
                                      <p:to>
                                        <p:strVal val="visible"/>
                                      </p:to>
                                    </p:set>
                                    <p:animEffect transition="in" filter="fade">
                                      <p:cBhvr>
                                        <p:cTn id="19"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3384209-DFA8-371B-1605-66F8A7411481}"/>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33" name="Picture 32">
            <a:extLst>
              <a:ext uri="{FF2B5EF4-FFF2-40B4-BE49-F238E27FC236}">
                <a16:creationId xmlns:a16="http://schemas.microsoft.com/office/drawing/2014/main" id="{56EA84F1-06ED-E729-91A6-A23733D0CB79}"/>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081040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cxnSp>
        <p:nvCxnSpPr>
          <p:cNvPr id="33" name="Straight Arrow Connector 32">
            <a:extLst>
              <a:ext uri="{FF2B5EF4-FFF2-40B4-BE49-F238E27FC236}">
                <a16:creationId xmlns:a16="http://schemas.microsoft.com/office/drawing/2014/main" id="{D4D5021D-CA3F-087B-9650-FF0B922654BF}"/>
              </a:ext>
            </a:extLst>
          </p:cNvPr>
          <p:cNvCxnSpPr>
            <a:cxnSpLocks/>
          </p:cNvCxnSpPr>
          <p:nvPr/>
        </p:nvCxnSpPr>
        <p:spPr>
          <a:xfrm flipV="1">
            <a:off x="7581900" y="4162423"/>
            <a:ext cx="0" cy="68231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A530BA26-3CC6-9642-2DA5-F6440E96ADB9}"/>
              </a:ext>
            </a:extLst>
          </p:cNvPr>
          <p:cNvSpPr/>
          <p:nvPr/>
        </p:nvSpPr>
        <p:spPr>
          <a:xfrm>
            <a:off x="3862763" y="6948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9D3718C-4BCC-1152-E58E-7AEFEF7783FC}"/>
              </a:ext>
            </a:extLst>
          </p:cNvPr>
          <p:cNvSpPr txBox="1"/>
          <p:nvPr/>
        </p:nvSpPr>
        <p:spPr>
          <a:xfrm>
            <a:off x="4068040" y="6994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pic>
        <p:nvPicPr>
          <p:cNvPr id="10" name="Picture 9">
            <a:extLst>
              <a:ext uri="{FF2B5EF4-FFF2-40B4-BE49-F238E27FC236}">
                <a16:creationId xmlns:a16="http://schemas.microsoft.com/office/drawing/2014/main" id="{467C9E28-DD5C-B012-98F6-165BFED6F193}"/>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DEF4FE4F-69F5-3BCC-BBE4-B82A76E8D997}"/>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031060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3404054"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3370626"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sp>
        <p:nvSpPr>
          <p:cNvPr id="10" name="Rectangle: Rounded Corners 9">
            <a:extLst>
              <a:ext uri="{FF2B5EF4-FFF2-40B4-BE49-F238E27FC236}">
                <a16:creationId xmlns:a16="http://schemas.microsoft.com/office/drawing/2014/main" id="{0997E0CD-024B-1760-3C71-2EC9E6FD6C58}"/>
              </a:ext>
            </a:extLst>
          </p:cNvPr>
          <p:cNvSpPr/>
          <p:nvPr/>
        </p:nvSpPr>
        <p:spPr>
          <a:xfrm>
            <a:off x="3862763" y="5805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EE8931B-EF6C-525E-23F9-62CC7156DF1A}"/>
              </a:ext>
            </a:extLst>
          </p:cNvPr>
          <p:cNvSpPr txBox="1"/>
          <p:nvPr/>
        </p:nvSpPr>
        <p:spPr>
          <a:xfrm>
            <a:off x="4068040" y="5851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05AB5531-FA8A-7AF7-0FFC-9EB209735396}"/>
              </a:ext>
            </a:extLst>
          </p:cNvPr>
          <p:cNvCxnSpPr>
            <a:cxnSpLocks/>
            <a:stCxn id="10" idx="0"/>
            <a:endCxn id="29" idx="2"/>
          </p:cNvCxnSpPr>
          <p:nvPr/>
        </p:nvCxnSpPr>
        <p:spPr>
          <a:xfrm flipV="1">
            <a:off x="6101644" y="5358629"/>
            <a:ext cx="10760" cy="446482"/>
          </a:xfrm>
          <a:prstGeom prst="straightConnector1">
            <a:avLst/>
          </a:prstGeom>
          <a:ln w="25400">
            <a:solidFill>
              <a:srgbClr val="FD7D00"/>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DA7A9D6-9C62-DE3E-8FFD-675DDAFE3CC9}"/>
              </a:ext>
            </a:extLst>
          </p:cNvPr>
          <p:cNvSpPr txBox="1"/>
          <p:nvPr/>
        </p:nvSpPr>
        <p:spPr>
          <a:xfrm>
            <a:off x="6238874" y="5382012"/>
            <a:ext cx="511492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Encoding is reversible, no key required!</a:t>
            </a:r>
          </a:p>
        </p:txBody>
      </p:sp>
      <p:pic>
        <p:nvPicPr>
          <p:cNvPr id="42" name="!!TLS Lock" descr="Certificate, connection, encrypted, lock, protected, safe, secure, tls icon">
            <a:extLst>
              <a:ext uri="{FF2B5EF4-FFF2-40B4-BE49-F238E27FC236}">
                <a16:creationId xmlns:a16="http://schemas.microsoft.com/office/drawing/2014/main" id="{21720A27-7F0F-EE58-50FF-F2B980854C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6119" y="3245502"/>
            <a:ext cx="671096" cy="6710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ECAD97A-F9B4-ACD0-9EFD-A2442CA1E38D}"/>
              </a:ext>
            </a:extLst>
          </p:cNvPr>
          <p:cNvPicPr>
            <a:picLocks noChangeAspect="1"/>
          </p:cNvPicPr>
          <p:nvPr/>
        </p:nvPicPr>
        <p:blipFill>
          <a:blip r:embed="rId4"/>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4F00DA48-7DBB-5120-3CE3-D005536A0768}"/>
              </a:ext>
            </a:extLst>
          </p:cNvPr>
          <p:cNvPicPr>
            <a:picLocks noChangeAspect="1"/>
          </p:cNvPicPr>
          <p:nvPr/>
        </p:nvPicPr>
        <p:blipFill>
          <a:blip r:embed="rId4"/>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124215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p:cTn id="15" dur="500" fill="hold"/>
                                        <p:tgtEl>
                                          <p:spTgt spid="42"/>
                                        </p:tgtEl>
                                        <p:attrNameLst>
                                          <p:attrName>ppt_w</p:attrName>
                                        </p:attrNameLst>
                                      </p:cBhvr>
                                      <p:tavLst>
                                        <p:tav tm="0">
                                          <p:val>
                                            <p:fltVal val="0"/>
                                          </p:val>
                                        </p:tav>
                                        <p:tav tm="100000">
                                          <p:val>
                                            <p:strVal val="#ppt_w"/>
                                          </p:val>
                                        </p:tav>
                                      </p:tavLst>
                                    </p:anim>
                                    <p:anim calcmode="lin" valueType="num">
                                      <p:cBhvr>
                                        <p:cTn id="16" dur="500" fill="hold"/>
                                        <p:tgtEl>
                                          <p:spTgt spid="42"/>
                                        </p:tgtEl>
                                        <p:attrNameLst>
                                          <p:attrName>ppt_h</p:attrName>
                                        </p:attrNameLst>
                                      </p:cBhvr>
                                      <p:tavLst>
                                        <p:tav tm="0">
                                          <p:val>
                                            <p:fltVal val="0"/>
                                          </p:val>
                                        </p:tav>
                                        <p:tav tm="100000">
                                          <p:val>
                                            <p:strVal val="#ppt_h"/>
                                          </p:val>
                                        </p:tav>
                                      </p:tavLst>
                                    </p:anim>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18834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537BB436-74CF-D08D-CCA8-39E16E1CC992}"/>
              </a:ext>
            </a:extLst>
          </p:cNvPr>
          <p:cNvGrpSpPr/>
          <p:nvPr/>
        </p:nvGrpSpPr>
        <p:grpSpPr>
          <a:xfrm>
            <a:off x="2439506" y="6947401"/>
            <a:ext cx="7369183" cy="1558422"/>
            <a:chOff x="2439506" y="3461251"/>
            <a:chExt cx="7369183" cy="1558422"/>
          </a:xfrm>
        </p:grpSpPr>
        <p:pic>
          <p:nvPicPr>
            <p:cNvPr id="4" name="Picture 3">
              <a:extLst>
                <a:ext uri="{FF2B5EF4-FFF2-40B4-BE49-F238E27FC236}">
                  <a16:creationId xmlns:a16="http://schemas.microsoft.com/office/drawing/2014/main" id="{02369BC1-3B1A-6910-89F1-39861C9E60E6}"/>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5" name="Picture 4">
              <a:extLst>
                <a:ext uri="{FF2B5EF4-FFF2-40B4-BE49-F238E27FC236}">
                  <a16:creationId xmlns:a16="http://schemas.microsoft.com/office/drawing/2014/main" id="{09B3E00B-166B-F996-1451-7D6FF5A2D42B}"/>
                </a:ext>
              </a:extLst>
            </p:cNvPr>
            <p:cNvPicPr>
              <a:picLocks noChangeAspect="1"/>
            </p:cNvPicPr>
            <p:nvPr/>
          </p:nvPicPr>
          <p:blipFill>
            <a:blip r:embed="rId3"/>
            <a:stretch>
              <a:fillRect/>
            </a:stretch>
          </p:blipFill>
          <p:spPr>
            <a:xfrm>
              <a:off x="2439506" y="3461251"/>
              <a:ext cx="930283" cy="992661"/>
            </a:xfrm>
            <a:prstGeom prst="rect">
              <a:avLst/>
            </a:prstGeom>
          </p:spPr>
        </p:pic>
        <p:sp>
          <p:nvSpPr>
            <p:cNvPr id="6" name="!!Url BG">
              <a:extLst>
                <a:ext uri="{FF2B5EF4-FFF2-40B4-BE49-F238E27FC236}">
                  <a16:creationId xmlns:a16="http://schemas.microsoft.com/office/drawing/2014/main" id="{BB907639-C11C-3EC6-445B-B7A4C46620E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
              <a:extLst>
                <a:ext uri="{FF2B5EF4-FFF2-40B4-BE49-F238E27FC236}">
                  <a16:creationId xmlns:a16="http://schemas.microsoft.com/office/drawing/2014/main" id="{C78C7FC1-C15D-4174-7D49-EAFD88F49B04}"/>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0" name="!!Arrow 2">
              <a:extLst>
                <a:ext uri="{FF2B5EF4-FFF2-40B4-BE49-F238E27FC236}">
                  <a16:creationId xmlns:a16="http://schemas.microsoft.com/office/drawing/2014/main" id="{CE428AE3-C6C7-725D-EEA5-C6D26A4FBADE}"/>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Header">
              <a:extLst>
                <a:ext uri="{FF2B5EF4-FFF2-40B4-BE49-F238E27FC236}">
                  <a16:creationId xmlns:a16="http://schemas.microsoft.com/office/drawing/2014/main" id="{69CC6A0D-7B16-534C-A4B3-4A5CBA4C6BB6}"/>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2" name="!!Scheme">
              <a:extLst>
                <a:ext uri="{FF2B5EF4-FFF2-40B4-BE49-F238E27FC236}">
                  <a16:creationId xmlns:a16="http://schemas.microsoft.com/office/drawing/2014/main" id="{1628F6AD-0AEF-8821-2F60-DFE3A41E481D}"/>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AD00ABBB-5013-B8F2-3BDA-46E9512E12FA}"/>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Ywx</a:t>
              </a:r>
              <a:r>
                <a:rPr lang="en-US" sz="2000" dirty="0">
                  <a:solidFill>
                    <a:srgbClr val="C00000"/>
                  </a:solidFill>
                  <a:latin typeface="Courier New" panose="02070309020205020404" pitchFamily="49" charset="0"/>
                  <a:cs typeface="Courier New" panose="02070309020205020404" pitchFamily="49" charset="0"/>
                </a:rPr>
                <a:t>…</a:t>
              </a:r>
              <a:r>
                <a:rPr lang="en-US" sz="2000" dirty="0" err="1">
                  <a:solidFill>
                    <a:srgbClr val="C00000"/>
                  </a:solidFill>
                  <a:latin typeface="Courier New" panose="02070309020205020404" pitchFamily="49" charset="0"/>
                  <a:cs typeface="Courier New" panose="02070309020205020404" pitchFamily="49" charset="0"/>
                </a:rPr>
                <a:t>rcw</a:t>
              </a:r>
              <a:r>
                <a:rPr lang="en-US" sz="2000" dirty="0">
                  <a:solidFill>
                    <a:srgbClr val="C00000"/>
                  </a:solidFill>
                  <a:latin typeface="Courier New" panose="02070309020205020404" pitchFamily="49" charset="0"/>
                  <a:cs typeface="Courier New" panose="02070309020205020404" pitchFamily="49" charset="0"/>
                </a:rPr>
                <a:t>==</a:t>
              </a:r>
            </a:p>
          </p:txBody>
        </p:sp>
      </p:grpSp>
      <p:pic>
        <p:nvPicPr>
          <p:cNvPr id="14" name="Picture 2" descr="Hacker PNG Images Transparent Background | PNG Play">
            <a:extLst>
              <a:ext uri="{FF2B5EF4-FFF2-40B4-BE49-F238E27FC236}">
                <a16:creationId xmlns:a16="http://schemas.microsoft.com/office/drawing/2014/main" id="{D9E4EF74-0B9B-D19D-2DBD-803F8701BB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88150" y="80388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5" name="Thought Bubble: Cloud 14">
            <a:extLst>
              <a:ext uri="{FF2B5EF4-FFF2-40B4-BE49-F238E27FC236}">
                <a16:creationId xmlns:a16="http://schemas.microsoft.com/office/drawing/2014/main" id="{445008F7-8BD8-C21A-4416-ACBA9D824484}"/>
              </a:ext>
            </a:extLst>
          </p:cNvPr>
          <p:cNvSpPr/>
          <p:nvPr/>
        </p:nvSpPr>
        <p:spPr>
          <a:xfrm>
            <a:off x="15162276" y="82139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31876C-D64B-6A95-A93B-E9E64CBDE0F0}"/>
              </a:ext>
            </a:extLst>
          </p:cNvPr>
          <p:cNvSpPr txBox="1"/>
          <p:nvPr/>
        </p:nvSpPr>
        <p:spPr>
          <a:xfrm>
            <a:off x="15431941" y="84484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359437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18507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14" name="Group 13">
            <a:extLst>
              <a:ext uri="{FF2B5EF4-FFF2-40B4-BE49-F238E27FC236}">
                <a16:creationId xmlns:a16="http://schemas.microsoft.com/office/drawing/2014/main" id="{1B6585E6-E91E-2694-8CF9-F51B4D69B952}"/>
              </a:ext>
            </a:extLst>
          </p:cNvPr>
          <p:cNvGrpSpPr/>
          <p:nvPr/>
        </p:nvGrpSpPr>
        <p:grpSpPr>
          <a:xfrm>
            <a:off x="2439506" y="3070726"/>
            <a:ext cx="7369183" cy="1558422"/>
            <a:chOff x="2439506" y="3461251"/>
            <a:chExt cx="7369183" cy="1558422"/>
          </a:xfrm>
        </p:grpSpPr>
        <p:pic>
          <p:nvPicPr>
            <p:cNvPr id="2" name="Picture 1">
              <a:extLst>
                <a:ext uri="{FF2B5EF4-FFF2-40B4-BE49-F238E27FC236}">
                  <a16:creationId xmlns:a16="http://schemas.microsoft.com/office/drawing/2014/main" id="{6C0E53F0-DA00-A517-3BF2-39163EE089C4}"/>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4" name="Picture 3">
              <a:extLst>
                <a:ext uri="{FF2B5EF4-FFF2-40B4-BE49-F238E27FC236}">
                  <a16:creationId xmlns:a16="http://schemas.microsoft.com/office/drawing/2014/main" id="{E4B41E54-0C6D-21F0-265F-31684A80F9A3}"/>
                </a:ext>
              </a:extLst>
            </p:cNvPr>
            <p:cNvPicPr>
              <a:picLocks noChangeAspect="1"/>
            </p:cNvPicPr>
            <p:nvPr/>
          </p:nvPicPr>
          <p:blipFill>
            <a:blip r:embed="rId3"/>
            <a:stretch>
              <a:fillRect/>
            </a:stretch>
          </p:blipFill>
          <p:spPr>
            <a:xfrm>
              <a:off x="2439506" y="3461251"/>
              <a:ext cx="930283" cy="992661"/>
            </a:xfrm>
            <a:prstGeom prst="rect">
              <a:avLst/>
            </a:prstGeom>
          </p:spPr>
        </p:pic>
        <p:sp>
          <p:nvSpPr>
            <p:cNvPr id="5" name="!!Url BG">
              <a:extLst>
                <a:ext uri="{FF2B5EF4-FFF2-40B4-BE49-F238E27FC236}">
                  <a16:creationId xmlns:a16="http://schemas.microsoft.com/office/drawing/2014/main" id="{C04D7F4C-298D-C3F7-3F3D-4DE92E5F510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38779F1D-E7E7-B675-7E59-01CF83A72A81}"/>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37ABFC26-7943-708A-DA71-98BEC56228E1}"/>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0" name="!!Header">
              <a:extLst>
                <a:ext uri="{FF2B5EF4-FFF2-40B4-BE49-F238E27FC236}">
                  <a16:creationId xmlns:a16="http://schemas.microsoft.com/office/drawing/2014/main" id="{B12064E2-9D75-6A9C-E98D-0AEC9ED1C6A3}"/>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1" name="!!Scheme">
              <a:extLst>
                <a:ext uri="{FF2B5EF4-FFF2-40B4-BE49-F238E27FC236}">
                  <a16:creationId xmlns:a16="http://schemas.microsoft.com/office/drawing/2014/main" id="{C08233EA-67D0-B8B0-49B1-A7B88EC3C2E6}"/>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598F2FB2-3BD3-BFAD-4D11-0154E7A61959}"/>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gr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9025" y="48003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49754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52099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504858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5672304C-B1DD-91F9-7DB2-BAFA97C1AC51}"/>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9025" y="695302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712811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736257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3" name="Picture 12">
            <a:extLst>
              <a:ext uri="{FF2B5EF4-FFF2-40B4-BE49-F238E27FC236}">
                <a16:creationId xmlns:a16="http://schemas.microsoft.com/office/drawing/2014/main" id="{611F04A5-BA65-8305-B22A-90A3FFC35D0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486804" y="7224426"/>
            <a:ext cx="1007647" cy="1016935"/>
          </a:xfrm>
          <a:prstGeom prst="rect">
            <a:avLst/>
          </a:prstGeom>
        </p:spPr>
      </p:pic>
      <p:grpSp>
        <p:nvGrpSpPr>
          <p:cNvPr id="18" name="Group 17">
            <a:extLst>
              <a:ext uri="{FF2B5EF4-FFF2-40B4-BE49-F238E27FC236}">
                <a16:creationId xmlns:a16="http://schemas.microsoft.com/office/drawing/2014/main" id="{728D0D9F-9F1E-3B43-BB3C-1E7F21EAD9D1}"/>
              </a:ext>
            </a:extLst>
          </p:cNvPr>
          <p:cNvGrpSpPr/>
          <p:nvPr/>
        </p:nvGrpSpPr>
        <p:grpSpPr>
          <a:xfrm>
            <a:off x="3655728" y="7189513"/>
            <a:ext cx="4897721" cy="1275312"/>
            <a:chOff x="491742" y="3568700"/>
            <a:chExt cx="4897721" cy="1275312"/>
          </a:xfrm>
        </p:grpSpPr>
        <p:sp>
          <p:nvSpPr>
            <p:cNvPr id="19" name="Rectangle: Rounded Corners 18">
              <a:extLst>
                <a:ext uri="{FF2B5EF4-FFF2-40B4-BE49-F238E27FC236}">
                  <a16:creationId xmlns:a16="http://schemas.microsoft.com/office/drawing/2014/main" id="{BF3A0DB5-38CA-A0DD-D34D-82E0037D4BF9}"/>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7AF1F5E3-95BA-0292-CBC9-16373FC30028}"/>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69D43E4E-E10E-5A4A-6CBE-1BF2C861A96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63B6C86C-878F-EE63-7D2E-D9047395341B}"/>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701BB5A6-5A82-8576-5A4D-2007C1EA9DC0}"/>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F055376D-F3E8-7A5D-C0B0-8665F574242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D0552DDA-6BBB-01BA-09EE-BECFD143732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D5950597-364B-25A6-12CC-38A08B622DA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9A01A91F-1C85-C03C-A55A-36FE5564862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37D4DDBB-5144-B893-1D93-B721C2FBEC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B85FCD30-D57F-2958-6099-BDDA5358754A}"/>
              </a:ext>
            </a:extLst>
          </p:cNvPr>
          <p:cNvSpPr txBox="1"/>
          <p:nvPr/>
        </p:nvSpPr>
        <p:spPr>
          <a:xfrm>
            <a:off x="4363845" y="736026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9C888A78-8B0D-813A-D955-194C1DC3E45E}"/>
              </a:ext>
            </a:extLst>
          </p:cNvPr>
          <p:cNvSpPr txBox="1"/>
          <p:nvPr/>
        </p:nvSpPr>
        <p:spPr>
          <a:xfrm>
            <a:off x="4363845" y="768214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008145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9" name="!!Header">
            <a:extLst>
              <a:ext uri="{FF2B5EF4-FFF2-40B4-BE49-F238E27FC236}">
                <a16:creationId xmlns:a16="http://schemas.microsoft.com/office/drawing/2014/main" id="{5DA1CCB4-162B-51B0-FA18-B3EE8AF368C5}"/>
              </a:ext>
            </a:extLst>
          </p:cNvPr>
          <p:cNvSpPr txBox="1"/>
          <p:nvPr/>
        </p:nvSpPr>
        <p:spPr>
          <a:xfrm>
            <a:off x="3971469" y="846293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0" name="TextBox 29">
            <a:extLst>
              <a:ext uri="{FF2B5EF4-FFF2-40B4-BE49-F238E27FC236}">
                <a16:creationId xmlns:a16="http://schemas.microsoft.com/office/drawing/2014/main" id="{0BD294BF-F1E1-9BA0-BED4-25C353C2AFDF}"/>
              </a:ext>
            </a:extLst>
          </p:cNvPr>
          <p:cNvSpPr txBox="1"/>
          <p:nvPr/>
        </p:nvSpPr>
        <p:spPr>
          <a:xfrm>
            <a:off x="5542566" y="846094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767465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8" grpId="0" animBg="1"/>
      <p:bldP spid="3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2DF592A-746A-875E-C827-1C735BCC712A}"/>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 standard format, but GUIDs are a good start</a:t>
            </a:r>
          </a:p>
        </p:txBody>
      </p:sp>
    </p:spTree>
    <p:extLst>
      <p:ext uri="{BB962C8B-B14F-4D97-AF65-F5344CB8AC3E}">
        <p14:creationId xmlns:p14="http://schemas.microsoft.com/office/powerpoint/2010/main" val="952064564"/>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use &lt;foo&gt; in &lt;lang&gt;”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def </a:t>
              </a:r>
              <a:r>
                <a:rPr lang="en-US" sz="2400" dirty="0" err="1">
                  <a:solidFill>
                    <a:schemeClr val="bg1"/>
                  </a:solidFill>
                  <a:latin typeface="Courier New" panose="02070309020205020404" pitchFamily="49" charset="0"/>
                  <a:cs typeface="Courier New" panose="02070309020205020404" pitchFamily="49" charset="0"/>
                </a:rPr>
                <a:t>OAuthStuff</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saywhat</a:t>
              </a:r>
              <a:r>
                <a:rPr lang="en-US" sz="2400" dirty="0">
                  <a:solidFill>
                    <a:schemeClr val="bg1"/>
                  </a:solidFill>
                  <a:latin typeface="Courier New" panose="02070309020205020404" pitchFamily="49" charset="0"/>
                  <a:cs typeface="Courier New" panose="02070309020205020404" pitchFamily="49" charset="0"/>
                </a:rPr>
                <a:t>){ </a:t>
              </a:r>
            </a:p>
            <a:p>
              <a:r>
                <a:rPr lang="en-US" sz="2400" dirty="0">
                  <a:solidFill>
                    <a:schemeClr val="bg1"/>
                  </a:solidFill>
                  <a:latin typeface="Courier New" panose="02070309020205020404" pitchFamily="49" charset="0"/>
                  <a:cs typeface="Courier New" panose="02070309020205020404" pitchFamily="49" charset="0"/>
                </a:rPr>
                <a:t>  throw </a:t>
              </a:r>
              <a:r>
                <a:rPr lang="en-US" sz="2400" dirty="0" err="1">
                  <a:solidFill>
                    <a:schemeClr val="bg1"/>
                  </a:solidFill>
                  <a:latin typeface="Courier New" panose="02070309020205020404" pitchFamily="49" charset="0"/>
                  <a:cs typeface="Courier New" panose="02070309020205020404" pitchFamily="49" charset="0"/>
                </a:rPr>
                <a:t>HaventGotAClue</a:t>
              </a:r>
              <a:r>
                <a:rPr lang="en-US" sz="2400" dirty="0">
                  <a:solidFill>
                    <a:schemeClr val="bg1"/>
                  </a:solidFill>
                  <a:latin typeface="Courier New" panose="02070309020205020404" pitchFamily="49" charset="0"/>
                  <a:cs typeface="Courier New" panose="02070309020205020404" pitchFamily="49" charset="0"/>
                </a:rPr>
                <a:t>()</a:t>
              </a:r>
            </a:p>
            <a:p>
              <a:r>
                <a:rPr lang="en-US" sz="2400" dirty="0">
                  <a:solidFill>
                    <a:schemeClr val="bg1"/>
                  </a:solidFill>
                  <a:latin typeface="Courier New" panose="02070309020205020404" pitchFamily="49" charset="0"/>
                  <a:cs typeface="Courier New" panose="02070309020205020404" pitchFamily="49"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179363"/>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254558" y="4637100"/>
            <a:ext cx="5640004" cy="5466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3456619" y="4650279"/>
            <a:ext cx="5239404"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AA173BF-B232-5A13-D7E1-67A6D75B0DDB}"/>
              </a:ext>
            </a:extLst>
          </p:cNvPr>
          <p:cNvSpPr txBox="1"/>
          <p:nvPr/>
        </p:nvSpPr>
        <p:spPr>
          <a:xfrm>
            <a:off x="6436128" y="4689073"/>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6496984" y="4751490"/>
            <a:ext cx="239757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50A73E7-26AC-E78E-6FDC-730846DF9059}"/>
              </a:ext>
            </a:extLst>
          </p:cNvPr>
          <p:cNvSpPr txBox="1"/>
          <p:nvPr/>
        </p:nvSpPr>
        <p:spPr>
          <a:xfrm>
            <a:off x="6398273" y="525066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3570208"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288500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79F0E1E-88C1-3F61-1E77-C99C5E935B86}"/>
              </a:ext>
            </a:extLst>
          </p:cNvPr>
          <p:cNvPicPr>
            <a:picLocks noChangeAspect="1"/>
          </p:cNvPicPr>
          <p:nvPr/>
        </p:nvPicPr>
        <p:blipFill>
          <a:blip r:embed="rId4"/>
          <a:stretch>
            <a:fillRect/>
          </a:stretch>
        </p:blipFill>
        <p:spPr>
          <a:xfrm>
            <a:off x="-1117350" y="4424405"/>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5" name="!!ApiKeyTxt2">
            <a:extLst>
              <a:ext uri="{FF2B5EF4-FFF2-40B4-BE49-F238E27FC236}">
                <a16:creationId xmlns:a16="http://schemas.microsoft.com/office/drawing/2014/main" id="{5FAE4713-381D-CE01-2628-6983ED320827}"/>
              </a:ext>
            </a:extLst>
          </p:cNvPr>
          <p:cNvSpPr txBox="1"/>
          <p:nvPr/>
        </p:nvSpPr>
        <p:spPr>
          <a:xfrm>
            <a:off x="2291280" y="1746038"/>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67942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4" grpId="0" animBg="1"/>
      <p:bldP spid="35" grpId="0"/>
      <p:bldP spid="3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51D7CE37-4E54-3201-734F-4DF58351D55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E24961F2-76B0-5301-ECE2-028FDDB5D2DC}"/>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B4F05AD1-CAAE-16A4-A6C9-8EB3AD4BA874}"/>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piKeyTxt2">
            <a:extLst>
              <a:ext uri="{FF2B5EF4-FFF2-40B4-BE49-F238E27FC236}">
                <a16:creationId xmlns:a16="http://schemas.microsoft.com/office/drawing/2014/main" id="{20A3BA7B-18FE-C0E3-CB94-3838F129AC6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7" name="!!ApiKeyTxt2">
            <a:extLst>
              <a:ext uri="{FF2B5EF4-FFF2-40B4-BE49-F238E27FC236}">
                <a16:creationId xmlns:a16="http://schemas.microsoft.com/office/drawing/2014/main" id="{F7EDCCBD-FE4F-D403-8535-124ABCA6DC76}"/>
              </a:ext>
            </a:extLst>
          </p:cNvPr>
          <p:cNvSpPr txBox="1"/>
          <p:nvPr/>
        </p:nvSpPr>
        <p:spPr>
          <a:xfrm>
            <a:off x="3292098" y="2768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cxnSp>
        <p:nvCxnSpPr>
          <p:cNvPr id="23" name="Straight Arrow Connector 22">
            <a:extLst>
              <a:ext uri="{FF2B5EF4-FFF2-40B4-BE49-F238E27FC236}">
                <a16:creationId xmlns:a16="http://schemas.microsoft.com/office/drawing/2014/main" id="{9DC71200-129C-5A92-C2C6-BFB7251F4D24}"/>
              </a:ext>
            </a:extLst>
          </p:cNvPr>
          <p:cNvCxnSpPr>
            <a:cxnSpLocks/>
          </p:cNvCxnSpPr>
          <p:nvPr/>
        </p:nvCxnSpPr>
        <p:spPr>
          <a:xfrm flipH="1" flipV="1">
            <a:off x="5731042" y="3501710"/>
            <a:ext cx="1756266" cy="33456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0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9" name="!!ApiKeyTxt2">
            <a:extLst>
              <a:ext uri="{FF2B5EF4-FFF2-40B4-BE49-F238E27FC236}">
                <a16:creationId xmlns:a16="http://schemas.microsoft.com/office/drawing/2014/main" id="{B30EA2D5-6ED0-7040-FAB5-EFA4A8DFE281}"/>
              </a:ext>
            </a:extLst>
          </p:cNvPr>
          <p:cNvSpPr txBox="1"/>
          <p:nvPr/>
        </p:nvSpPr>
        <p:spPr>
          <a:xfrm>
            <a:off x="-9700" y="367948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1" name="!!URL3 top">
            <a:extLst>
              <a:ext uri="{FF2B5EF4-FFF2-40B4-BE49-F238E27FC236}">
                <a16:creationId xmlns:a16="http://schemas.microsoft.com/office/drawing/2014/main" id="{1EABEB61-A89D-6D4F-B3F9-56FBC238BDBB}"/>
              </a:ext>
            </a:extLst>
          </p:cNvPr>
          <p:cNvSpPr txBox="1"/>
          <p:nvPr/>
        </p:nvSpPr>
        <p:spPr>
          <a:xfrm>
            <a:off x="1866276" y="1711052"/>
            <a:ext cx="3147597" cy="461665"/>
          </a:xfrm>
          <a:prstGeom prst="rect">
            <a:avLst/>
          </a:prstGeom>
          <a:solidFill>
            <a:srgbClr val="D9D9D9">
              <a:alpha val="0"/>
            </a:srgbClr>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65541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13778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your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loud curse you">
            <a:extLst>
              <a:ext uri="{FF2B5EF4-FFF2-40B4-BE49-F238E27FC236}">
                <a16:creationId xmlns:a16="http://schemas.microsoft.com/office/drawing/2014/main" id="{895DC07B-1D75-6FAB-A826-D69C7E1E9D13}"/>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Text 2">
            <a:extLst>
              <a:ext uri="{FF2B5EF4-FFF2-40B4-BE49-F238E27FC236}">
                <a16:creationId xmlns:a16="http://schemas.microsoft.com/office/drawing/2014/main" id="{4A0104ED-123F-3A13-3724-A98822067EC8}"/>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14" name="Rectangle: Rounded Corners 13">
            <a:extLst>
              <a:ext uri="{FF2B5EF4-FFF2-40B4-BE49-F238E27FC236}">
                <a16:creationId xmlns:a16="http://schemas.microsoft.com/office/drawing/2014/main" id="{95541A31-65DF-2781-FE8A-6FF5EF4AD3B3}"/>
              </a:ext>
            </a:extLst>
          </p:cNvPr>
          <p:cNvSpPr/>
          <p:nvPr/>
        </p:nvSpPr>
        <p:spPr>
          <a:xfrm>
            <a:off x="2377197" y="210762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3D43E56-DFFC-5EFD-646F-51020060182C}"/>
              </a:ext>
            </a:extLst>
          </p:cNvPr>
          <p:cNvSpPr/>
          <p:nvPr/>
        </p:nvSpPr>
        <p:spPr>
          <a:xfrm>
            <a:off x="1579014" y="508617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4A6B7CE-770F-3893-9D8E-24274208A032}"/>
              </a:ext>
            </a:extLst>
          </p:cNvPr>
          <p:cNvSpPr txBox="1"/>
          <p:nvPr/>
        </p:nvSpPr>
        <p:spPr>
          <a:xfrm>
            <a:off x="4026669" y="2799252"/>
            <a:ext cx="930282" cy="1569660"/>
          </a:xfrm>
          <a:prstGeom prst="rect">
            <a:avLst/>
          </a:prstGeom>
          <a:noFill/>
        </p:spPr>
        <p:txBody>
          <a:bodyPr wrap="square">
            <a:spAutoFit/>
          </a:bodyPr>
          <a:lstStyle/>
          <a:p>
            <a:r>
              <a:rPr lang="en-US" sz="9600" b="1" dirty="0">
                <a:solidFill>
                  <a:srgbClr val="C00000"/>
                </a:solidFill>
                <a:cs typeface="Courier New" panose="02070309020205020404" pitchFamily="49" charset="0"/>
              </a:rPr>
              <a:t>X</a:t>
            </a:r>
            <a:endParaRPr lang="en-US" dirty="0"/>
          </a:p>
        </p:txBody>
      </p:sp>
      <p:cxnSp>
        <p:nvCxnSpPr>
          <p:cNvPr id="20" name="!!Arrow 4">
            <a:extLst>
              <a:ext uri="{FF2B5EF4-FFF2-40B4-BE49-F238E27FC236}">
                <a16:creationId xmlns:a16="http://schemas.microsoft.com/office/drawing/2014/main" id="{F22AB00F-BEDB-0AC1-9324-4A954E1C470D}"/>
              </a:ext>
            </a:extLst>
          </p:cNvPr>
          <p:cNvCxnSpPr>
            <a:cxnSpLocks/>
          </p:cNvCxnSpPr>
          <p:nvPr/>
        </p:nvCxnSpPr>
        <p:spPr>
          <a:xfrm flipV="1">
            <a:off x="3912047" y="2563231"/>
            <a:ext cx="0" cy="2436392"/>
          </a:xfrm>
          <a:prstGeom prst="straightConnector1">
            <a:avLst/>
          </a:prstGeom>
          <a:ln w="28575">
            <a:solidFill>
              <a:srgbClr val="C0000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110A943-FD64-2276-A85A-F45846AF201C}"/>
              </a:ext>
            </a:extLst>
          </p:cNvPr>
          <p:cNvSpPr txBox="1"/>
          <p:nvPr/>
        </p:nvSpPr>
        <p:spPr>
          <a:xfrm>
            <a:off x="4469576" y="3369675"/>
            <a:ext cx="3310431" cy="400110"/>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Signatures don't match!</a:t>
            </a:r>
          </a:p>
        </p:txBody>
      </p:sp>
    </p:spTree>
    <p:extLst>
      <p:ext uri="{BB962C8B-B14F-4D97-AF65-F5344CB8AC3E}">
        <p14:creationId xmlns:p14="http://schemas.microsoft.com/office/powerpoint/2010/main" val="117274522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3">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576FFB99-9619-5BA8-0FED-4BEACC90C358}"/>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KEY_ID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15167" y="1996694"/>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Code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17822" y="2396804"/>
            <a:ext cx="0" cy="3720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430929" y="10883688"/>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9DB1BA2-FF9A-F1A6-CFCF-26BB3879DD36}"/>
              </a:ext>
            </a:extLst>
          </p:cNvPr>
          <p:cNvSpPr txBox="1"/>
          <p:nvPr/>
        </p:nvSpPr>
        <p:spPr>
          <a:xfrm>
            <a:off x="2131571" y="5509215"/>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4252902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21"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632311"/>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a:p>
            <a:r>
              <a:rPr lang="en-US" sz="3600" dirty="0">
                <a:solidFill>
                  <a:schemeClr val="bg1"/>
                </a:solidFill>
                <a:latin typeface="Corbel" panose="020B0503020204020204" pitchFamily="34" charset="0"/>
              </a:rPr>
              <a:t>Passkeys</a:t>
            </a:r>
          </a:p>
        </p:txBody>
      </p:sp>
    </p:spTree>
    <p:extLst>
      <p:ext uri="{BB962C8B-B14F-4D97-AF65-F5344CB8AC3E}">
        <p14:creationId xmlns:p14="http://schemas.microsoft.com/office/powerpoint/2010/main" val="2843632073"/>
      </p:ext>
    </p:extLst>
  </p:cSld>
  <p:clrMapOvr>
    <a:masterClrMapping/>
  </p:clrMapOvr>
  <p:transition spd="slow">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C000"/>
                </a:solidFill>
                <a:latin typeface="Corbel" panose="020B0503020204020204" pitchFamily="34" charset="0"/>
              </a:rPr>
              <a:t>JavaScript client</a:t>
            </a:r>
            <a:br>
              <a:rPr lang="en-US" sz="3200" dirty="0">
                <a:solidFill>
                  <a:srgbClr val="FFC000"/>
                </a:solidFill>
                <a:latin typeface="Corbel" panose="020B0503020204020204" pitchFamily="34" charset="0"/>
              </a:rPr>
            </a:br>
            <a:r>
              <a:rPr lang="en-US" sz="3200" dirty="0">
                <a:solidFill>
                  <a:srgbClr val="FFC000"/>
                </a:solidFill>
                <a:latin typeface="Corbel" panose="020B0503020204020204" pitchFamily="34" charset="0"/>
              </a:rPr>
              <a:t>can't pre-load the API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par>
                          <p:cTn id="19" fill="hold">
                            <p:stCondLst>
                              <p:cond delay="500"/>
                            </p:stCondLst>
                            <p:childTnLst>
                              <p:par>
                                <p:cTn id="20" presetID="22" presetClass="entr" presetSubtype="2" fill="hold" nodeType="afterEffect">
                                  <p:stCondLst>
                                    <p:cond delay="75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par>
                                <p:cTn id="23" presetID="22" presetClass="entr" presetSubtype="2" fill="hold" grpId="0" nodeType="withEffect">
                                  <p:stCondLst>
                                    <p:cond delay="750"/>
                                  </p:stCondLst>
                                  <p:childTnLst>
                                    <p:set>
                                      <p:cBhvr>
                                        <p:cTn id="24" dur="1" fill="hold">
                                          <p:stCondLst>
                                            <p:cond delay="0"/>
                                          </p:stCondLst>
                                        </p:cTn>
                                        <p:tgtEl>
                                          <p:spTgt spid="51"/>
                                        </p:tgtEl>
                                        <p:attrNameLst>
                                          <p:attrName>style.visibility</p:attrName>
                                        </p:attrNameLst>
                                      </p:cBhvr>
                                      <p:to>
                                        <p:strVal val="visible"/>
                                      </p:to>
                                    </p:set>
                                    <p:animEffect transition="in" filter="wipe(right)">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7" grpId="0" animBg="1"/>
      <p:bldP spid="49" grpId="0"/>
      <p:bldP spid="51"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051093"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49814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26"/>
                                        </p:tgtEl>
                                        <p:attrNameLst>
                                          <p:attrName>style.visibility</p:attrName>
                                        </p:attrNameLst>
                                      </p:cBhvr>
                                      <p:to>
                                        <p:strVal val="visible"/>
                                      </p:to>
                                    </p:set>
                                    <p:anim calcmode="lin" valueType="num">
                                      <p:cBhvr additive="base">
                                        <p:cTn id="9" dur="750" fill="hold"/>
                                        <p:tgtEl>
                                          <p:spTgt spid="26"/>
                                        </p:tgtEl>
                                        <p:attrNameLst>
                                          <p:attrName>ppt_x</p:attrName>
                                        </p:attrNameLst>
                                      </p:cBhvr>
                                      <p:tavLst>
                                        <p:tav tm="0">
                                          <p:val>
                                            <p:strVal val="#ppt_x"/>
                                          </p:val>
                                        </p:tav>
                                        <p:tav tm="100000">
                                          <p:val>
                                            <p:strVal val="#ppt_x"/>
                                          </p:val>
                                        </p:tav>
                                      </p:tavLst>
                                    </p:anim>
                                    <p:anim calcmode="lin" valueType="num">
                                      <p:cBhvr additive="base">
                                        <p:cTn id="10" dur="7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38008690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91EDDB75-89E4-3CBA-0DD3-8F1CEE018F62}"/>
              </a:ext>
            </a:extLst>
          </p:cNvPr>
          <p:cNvSpPr txBox="1"/>
          <p:nvPr/>
        </p:nvSpPr>
        <p:spPr>
          <a:xfrm>
            <a:off x="52614" y="4429317"/>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how does it securely store the token? </a:t>
            </a:r>
          </a:p>
        </p:txBody>
      </p:sp>
      <p:sp>
        <p:nvSpPr>
          <p:cNvPr id="14" name="Rectangle: Rounded Corners 13">
            <a:extLst>
              <a:ext uri="{FF2B5EF4-FFF2-40B4-BE49-F238E27FC236}">
                <a16:creationId xmlns:a16="http://schemas.microsoft.com/office/drawing/2014/main" id="{9B3B3972-FDDB-6720-ABB5-7016F3D9EEAB}"/>
              </a:ext>
            </a:extLst>
          </p:cNvPr>
          <p:cNvSpPr/>
          <p:nvPr/>
        </p:nvSpPr>
        <p:spPr>
          <a:xfrm>
            <a:off x="1659164" y="1369926"/>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8" name="!!Arrow 4">
            <a:extLst>
              <a:ext uri="{FF2B5EF4-FFF2-40B4-BE49-F238E27FC236}">
                <a16:creationId xmlns:a16="http://schemas.microsoft.com/office/drawing/2014/main" id="{0411DF9A-ACF8-1D8A-0FDB-7FCBEB247030}"/>
              </a:ext>
            </a:extLst>
          </p:cNvPr>
          <p:cNvCxnSpPr>
            <a:cxnSpLocks/>
          </p:cNvCxnSpPr>
          <p:nvPr/>
        </p:nvCxnSpPr>
        <p:spPr>
          <a:xfrm flipV="1">
            <a:off x="2325843" y="2853899"/>
            <a:ext cx="0" cy="1699440"/>
          </a:xfrm>
          <a:prstGeom prst="straightConnector1">
            <a:avLst/>
          </a:prstGeom>
          <a:ln w="28575">
            <a:solidFill>
              <a:srgbClr val="C00000"/>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0845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4" name="!!Txt4">
            <a:extLst>
              <a:ext uri="{FF2B5EF4-FFF2-40B4-BE49-F238E27FC236}">
                <a16:creationId xmlns:a16="http://schemas.microsoft.com/office/drawing/2014/main" id="{56038508-5035-6AC2-A3EB-1F07F26A840A}"/>
              </a:ext>
            </a:extLst>
          </p:cNvPr>
          <p:cNvSpPr txBox="1"/>
          <p:nvPr/>
        </p:nvSpPr>
        <p:spPr>
          <a:xfrm>
            <a:off x="4073653" y="3776610"/>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9" name="Picture 2" descr="Image result for exclamation icon triangle">
            <a:extLst>
              <a:ext uri="{FF2B5EF4-FFF2-40B4-BE49-F238E27FC236}">
                <a16:creationId xmlns:a16="http://schemas.microsoft.com/office/drawing/2014/main" id="{7FF75808-A58E-AF59-D977-5B8A63B616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391256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6" name="!!Txt5">
            <a:extLst>
              <a:ext uri="{FF2B5EF4-FFF2-40B4-BE49-F238E27FC236}">
                <a16:creationId xmlns:a16="http://schemas.microsoft.com/office/drawing/2014/main" id="{01228DE0-68DC-81AE-11E8-4792C8557C6D}"/>
              </a:ext>
            </a:extLst>
          </p:cNvPr>
          <p:cNvSpPr txBox="1"/>
          <p:nvPr/>
        </p:nvSpPr>
        <p:spPr>
          <a:xfrm>
            <a:off x="4025012" y="4815912"/>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7" name="Picture 2" descr="Image result for exclamation icon triangle">
            <a:extLst>
              <a:ext uri="{FF2B5EF4-FFF2-40B4-BE49-F238E27FC236}">
                <a16:creationId xmlns:a16="http://schemas.microsoft.com/office/drawing/2014/main" id="{32BEA937-BC9C-DAF7-D50E-7EC4AB220A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4932817"/>
            <a:ext cx="540397" cy="474076"/>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EEB36D26-6437-A897-EEEE-5580EDFF964A}"/>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3" name="Rectangle: Rounded Corners 2">
            <a:extLst>
              <a:ext uri="{FF2B5EF4-FFF2-40B4-BE49-F238E27FC236}">
                <a16:creationId xmlns:a16="http://schemas.microsoft.com/office/drawing/2014/main" id="{CA5D2F64-7148-10B1-F309-53F367204124}"/>
              </a:ext>
            </a:extLst>
          </p:cNvPr>
          <p:cNvSpPr/>
          <p:nvPr/>
        </p:nvSpPr>
        <p:spPr>
          <a:xfrm>
            <a:off x="10915627" y="6975953"/>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7FBDE73-E0EC-730D-F807-A68983D7B043}"/>
              </a:ext>
            </a:extLst>
          </p:cNvPr>
          <p:cNvSpPr txBox="1"/>
          <p:nvPr/>
        </p:nvSpPr>
        <p:spPr>
          <a:xfrm>
            <a:off x="10915627" y="7050557"/>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53227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0-#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1+#ppt_w/2"/>
                                          </p:val>
                                        </p:tav>
                                        <p:tav tm="100000">
                                          <p:val>
                                            <p:strVal val="#ppt_x"/>
                                          </p:val>
                                        </p:tav>
                                      </p:tavLst>
                                    </p:anim>
                                    <p:anim calcmode="lin" valueType="num">
                                      <p:cBhvr additive="base">
                                        <p:cTn id="20" dur="500" fill="hold"/>
                                        <p:tgtEl>
                                          <p:spTgt spid="24"/>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fill="hold"/>
                                        <p:tgtEl>
                                          <p:spTgt spid="25"/>
                                        </p:tgtEl>
                                        <p:attrNameLst>
                                          <p:attrName>ppt_x</p:attrName>
                                        </p:attrNameLst>
                                      </p:cBhvr>
                                      <p:tavLst>
                                        <p:tav tm="0">
                                          <p:val>
                                            <p:strVal val="1+#ppt_w/2"/>
                                          </p:val>
                                        </p:tav>
                                        <p:tav tm="100000">
                                          <p:val>
                                            <p:strVal val="#ppt_x"/>
                                          </p:val>
                                        </p:tav>
                                      </p:tavLst>
                                    </p:anim>
                                    <p:anim calcmode="lin" valueType="num">
                                      <p:cBhvr additive="base">
                                        <p:cTn id="24" dur="500" fill="hold"/>
                                        <p:tgtEl>
                                          <p:spTgt spid="25"/>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p:cTn id="28" dur="500" fill="hold"/>
                                        <p:tgtEl>
                                          <p:spTgt spid="2"/>
                                        </p:tgtEl>
                                        <p:attrNameLst>
                                          <p:attrName>ppt_w</p:attrName>
                                        </p:attrNameLst>
                                      </p:cBhvr>
                                      <p:tavLst>
                                        <p:tav tm="0">
                                          <p:val>
                                            <p:fltVal val="0"/>
                                          </p:val>
                                        </p:tav>
                                        <p:tav tm="100000">
                                          <p:val>
                                            <p:strVal val="#ppt_w"/>
                                          </p:val>
                                        </p:tav>
                                      </p:tavLst>
                                    </p:anim>
                                    <p:anim calcmode="lin" valueType="num">
                                      <p:cBhvr>
                                        <p:cTn id="29" dur="500" fill="hold"/>
                                        <p:tgtEl>
                                          <p:spTgt spid="2"/>
                                        </p:tgtEl>
                                        <p:attrNameLst>
                                          <p:attrName>ppt_h</p:attrName>
                                        </p:attrNameLst>
                                      </p:cBhvr>
                                      <p:tavLst>
                                        <p:tav tm="0">
                                          <p:val>
                                            <p:fltVal val="0"/>
                                          </p:val>
                                        </p:tav>
                                        <p:tav tm="100000">
                                          <p:val>
                                            <p:strVal val="#ppt_h"/>
                                          </p:val>
                                        </p:tav>
                                      </p:tavLst>
                                    </p:anim>
                                    <p:animEffect transition="in" filter="fade">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par>
                                <p:cTn id="36" presetID="10" presetClass="entr" presetSubtype="0"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p:bldP spid="4" grpId="0"/>
      <p:bldP spid="16" grpId="0"/>
      <p:bldP spid="2"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13" name="Rectangle: Rounded Corners 12">
            <a:extLst>
              <a:ext uri="{FF2B5EF4-FFF2-40B4-BE49-F238E27FC236}">
                <a16:creationId xmlns:a16="http://schemas.microsoft.com/office/drawing/2014/main" id="{BA8E0B51-2291-4857-A6DA-770260B1AA5E}"/>
              </a:ext>
            </a:extLst>
          </p:cNvPr>
          <p:cNvSpPr/>
          <p:nvPr/>
        </p:nvSpPr>
        <p:spPr>
          <a:xfrm>
            <a:off x="12489612"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11A19FF-D446-2038-F2D2-394E747A585C}"/>
              </a:ext>
            </a:extLst>
          </p:cNvPr>
          <p:cNvSpPr txBox="1"/>
          <p:nvPr/>
        </p:nvSpPr>
        <p:spPr>
          <a:xfrm>
            <a:off x="12557992"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 name="Rectangle: Rounded Corners 2">
            <a:extLst>
              <a:ext uri="{FF2B5EF4-FFF2-40B4-BE49-F238E27FC236}">
                <a16:creationId xmlns:a16="http://schemas.microsoft.com/office/drawing/2014/main" id="{AF438BA3-8AC1-BFFD-CB31-9DEF332066DB}"/>
              </a:ext>
            </a:extLst>
          </p:cNvPr>
          <p:cNvSpPr/>
          <p:nvPr/>
        </p:nvSpPr>
        <p:spPr>
          <a:xfrm>
            <a:off x="1898327"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655D86D-ECC8-16FD-4AF0-D7043AF06B6E}"/>
              </a:ext>
            </a:extLst>
          </p:cNvPr>
          <p:cNvSpPr txBox="1"/>
          <p:nvPr/>
        </p:nvSpPr>
        <p:spPr>
          <a:xfrm>
            <a:off x="1898327"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
        <p:nvSpPr>
          <p:cNvPr id="4" name="!!Txt4">
            <a:extLst>
              <a:ext uri="{FF2B5EF4-FFF2-40B4-BE49-F238E27FC236}">
                <a16:creationId xmlns:a16="http://schemas.microsoft.com/office/drawing/2014/main" id="{0C43430D-B6D4-F6E7-9F55-7FC6B240310F}"/>
              </a:ext>
            </a:extLst>
          </p:cNvPr>
          <p:cNvSpPr txBox="1"/>
          <p:nvPr/>
        </p:nvSpPr>
        <p:spPr>
          <a:xfrm>
            <a:off x="-3445586" y="6967485"/>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8" name="Picture 2" descr="Image result for exclamation icon triangle">
            <a:extLst>
              <a:ext uri="{FF2B5EF4-FFF2-40B4-BE49-F238E27FC236}">
                <a16:creationId xmlns:a16="http://schemas.microsoft.com/office/drawing/2014/main" id="{D9FB486D-46DE-2228-875E-2DE8D654EB1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7103440"/>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Txt5">
            <a:extLst>
              <a:ext uri="{FF2B5EF4-FFF2-40B4-BE49-F238E27FC236}">
                <a16:creationId xmlns:a16="http://schemas.microsoft.com/office/drawing/2014/main" id="{40315B45-E09B-8274-5A97-95F664BA4CE8}"/>
              </a:ext>
            </a:extLst>
          </p:cNvPr>
          <p:cNvSpPr txBox="1"/>
          <p:nvPr/>
        </p:nvSpPr>
        <p:spPr>
          <a:xfrm>
            <a:off x="-3494227" y="8006787"/>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6" name="Picture 2" descr="Image result for exclamation icon triangle">
            <a:extLst>
              <a:ext uri="{FF2B5EF4-FFF2-40B4-BE49-F238E27FC236}">
                <a16:creationId xmlns:a16="http://schemas.microsoft.com/office/drawing/2014/main" id="{404534EF-4E83-D57F-7B62-C6F2D74372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8123692"/>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7" name="!!Txt1">
            <a:extLst>
              <a:ext uri="{FF2B5EF4-FFF2-40B4-BE49-F238E27FC236}">
                <a16:creationId xmlns:a16="http://schemas.microsoft.com/office/drawing/2014/main" id="{4069B128-D6C6-235E-E946-95864B2A0496}"/>
              </a:ext>
            </a:extLst>
          </p:cNvPr>
          <p:cNvSpPr txBox="1"/>
          <p:nvPr/>
        </p:nvSpPr>
        <p:spPr>
          <a:xfrm>
            <a:off x="5686425" y="524223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Only sent over HTTPS</a:t>
            </a:r>
          </a:p>
        </p:txBody>
      </p:sp>
      <p:cxnSp>
        <p:nvCxnSpPr>
          <p:cNvPr id="21" name="!!Arrow1">
            <a:extLst>
              <a:ext uri="{FF2B5EF4-FFF2-40B4-BE49-F238E27FC236}">
                <a16:creationId xmlns:a16="http://schemas.microsoft.com/office/drawing/2014/main" id="{E0A358E3-2551-6CD5-C7D4-3486CBCDC02D}"/>
              </a:ext>
            </a:extLst>
          </p:cNvPr>
          <p:cNvCxnSpPr>
            <a:cxnSpLocks/>
            <a:stCxn id="17" idx="0"/>
          </p:cNvCxnSpPr>
          <p:nvPr/>
        </p:nvCxnSpPr>
        <p:spPr>
          <a:xfrm flipV="1">
            <a:off x="6958001" y="4590847"/>
            <a:ext cx="270839" cy="65139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Txt1">
            <a:extLst>
              <a:ext uri="{FF2B5EF4-FFF2-40B4-BE49-F238E27FC236}">
                <a16:creationId xmlns:a16="http://schemas.microsoft.com/office/drawing/2014/main" id="{71D2D930-F9B4-AA35-761E-5ADCED3D91E5}"/>
              </a:ext>
            </a:extLst>
          </p:cNvPr>
          <p:cNvSpPr txBox="1"/>
          <p:nvPr/>
        </p:nvSpPr>
        <p:spPr>
          <a:xfrm>
            <a:off x="8445606" y="277669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Not exposed to JS</a:t>
            </a:r>
          </a:p>
        </p:txBody>
      </p:sp>
      <p:cxnSp>
        <p:nvCxnSpPr>
          <p:cNvPr id="37" name="!!Arrow1">
            <a:extLst>
              <a:ext uri="{FF2B5EF4-FFF2-40B4-BE49-F238E27FC236}">
                <a16:creationId xmlns:a16="http://schemas.microsoft.com/office/drawing/2014/main" id="{21CB71D8-878A-86C4-3A8C-F0A6401EDB55}"/>
              </a:ext>
            </a:extLst>
          </p:cNvPr>
          <p:cNvCxnSpPr>
            <a:cxnSpLocks/>
          </p:cNvCxnSpPr>
          <p:nvPr/>
        </p:nvCxnSpPr>
        <p:spPr>
          <a:xfrm flipH="1">
            <a:off x="9339554" y="3162266"/>
            <a:ext cx="270839" cy="65139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1512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6"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4" name="Rectangle: Rounded Corners 3">
            <a:extLst>
              <a:ext uri="{FF2B5EF4-FFF2-40B4-BE49-F238E27FC236}">
                <a16:creationId xmlns:a16="http://schemas.microsoft.com/office/drawing/2014/main" id="{57CAF104-EC73-F245-CAFD-24153AAA77D0}"/>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3AA3BE9-C758-71D8-7E0F-2CFC7A4B1D2D}"/>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720890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4" name="!!Txt4">
            <a:extLst>
              <a:ext uri="{FF2B5EF4-FFF2-40B4-BE49-F238E27FC236}">
                <a16:creationId xmlns:a16="http://schemas.microsoft.com/office/drawing/2014/main" id="{1DB61DC3-9053-8FE6-FF8A-AB7FCCB0C529}"/>
              </a:ext>
            </a:extLst>
          </p:cNvPr>
          <p:cNvSpPr txBox="1"/>
          <p:nvPr/>
        </p:nvSpPr>
        <p:spPr>
          <a:xfrm>
            <a:off x="7183220" y="3550737"/>
            <a:ext cx="3785709" cy="1200329"/>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Put non-sensitive stuff</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into </a:t>
            </a:r>
            <a:r>
              <a:rPr lang="en-US" sz="2400" b="1" dirty="0" err="1">
                <a:solidFill>
                  <a:schemeClr val="bg1"/>
                </a:solidFill>
                <a:latin typeface="Corbel" panose="020B0503020204020204" pitchFamily="34" charset="0"/>
              </a:rPr>
              <a:t>LocalStorage</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where JS can get to it</a:t>
            </a: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9" name="TextBox 8">
            <a:extLst>
              <a:ext uri="{FF2B5EF4-FFF2-40B4-BE49-F238E27FC236}">
                <a16:creationId xmlns:a16="http://schemas.microsoft.com/office/drawing/2014/main" id="{D93EC6CD-A934-682A-1338-5A6754434211}"/>
              </a:ext>
            </a:extLst>
          </p:cNvPr>
          <p:cNvSpPr txBox="1"/>
          <p:nvPr/>
        </p:nvSpPr>
        <p:spPr>
          <a:xfrm>
            <a:off x="6047124" y="5214299"/>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Client-side code uses this token</a:t>
            </a:r>
          </a:p>
        </p:txBody>
      </p:sp>
      <p:sp>
        <p:nvSpPr>
          <p:cNvPr id="13" name="Rectangle: Rounded Corners 12">
            <a:extLst>
              <a:ext uri="{FF2B5EF4-FFF2-40B4-BE49-F238E27FC236}">
                <a16:creationId xmlns:a16="http://schemas.microsoft.com/office/drawing/2014/main" id="{5293C749-C8B6-EB51-9659-49EEABE76F48}"/>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912C481-025B-1414-091E-DB87B7EF4F1C}"/>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139212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500" fill="hold"/>
                                        <p:tgtEl>
                                          <p:spTgt spid="9"/>
                                        </p:tgtEl>
                                        <p:attrNameLst>
                                          <p:attrName>ppt_x</p:attrName>
                                        </p:attrNameLst>
                                      </p:cBhvr>
                                      <p:tavLst>
                                        <p:tav tm="0">
                                          <p:val>
                                            <p:strVal val="#ppt_x"/>
                                          </p:val>
                                        </p:tav>
                                        <p:tav tm="100000">
                                          <p:val>
                                            <p:strVal val="#ppt_x"/>
                                          </p:val>
                                        </p:tav>
                                      </p:tavLst>
                                    </p:anim>
                                    <p:anim calcmode="lin" valueType="num">
                                      <p:cBhvr additive="base">
                                        <p:cTn id="1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Rectangle: Rounded Corners 3">
            <a:extLst>
              <a:ext uri="{FF2B5EF4-FFF2-40B4-BE49-F238E27FC236}">
                <a16:creationId xmlns:a16="http://schemas.microsoft.com/office/drawing/2014/main" id="{3E227DEF-1EF9-A5F7-E3E2-4B97EF112068}"/>
              </a:ext>
            </a:extLst>
          </p:cNvPr>
          <p:cNvSpPr/>
          <p:nvPr/>
        </p:nvSpPr>
        <p:spPr>
          <a:xfrm>
            <a:off x="4930461" y="2497172"/>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2">
            <a:extLst>
              <a:ext uri="{FF2B5EF4-FFF2-40B4-BE49-F238E27FC236}">
                <a16:creationId xmlns:a16="http://schemas.microsoft.com/office/drawing/2014/main" id="{AE0745D5-2CA4-71D2-3568-C1FB7E286E6A}"/>
              </a:ext>
            </a:extLst>
          </p:cNvPr>
          <p:cNvSpPr txBox="1"/>
          <p:nvPr/>
        </p:nvSpPr>
        <p:spPr>
          <a:xfrm>
            <a:off x="4998842" y="2487647"/>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441457"/>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467260"/>
            <a:ext cx="3570208"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only</a:t>
            </a:r>
          </a:p>
        </p:txBody>
      </p:sp>
    </p:spTree>
    <p:extLst>
      <p:ext uri="{BB962C8B-B14F-4D97-AF65-F5344CB8AC3E}">
        <p14:creationId xmlns:p14="http://schemas.microsoft.com/office/powerpoint/2010/main" val="339579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4"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76077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786577"/>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and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a:t>
            </a:r>
          </a:p>
        </p:txBody>
      </p:sp>
      <p:sp>
        <p:nvSpPr>
          <p:cNvPr id="2" name="Rectangle: Rounded Corners 1">
            <a:extLst>
              <a:ext uri="{FF2B5EF4-FFF2-40B4-BE49-F238E27FC236}">
                <a16:creationId xmlns:a16="http://schemas.microsoft.com/office/drawing/2014/main" id="{67781E43-3013-5CAA-E755-075E2566521E}"/>
              </a:ext>
            </a:extLst>
          </p:cNvPr>
          <p:cNvSpPr/>
          <p:nvPr/>
        </p:nvSpPr>
        <p:spPr>
          <a:xfrm>
            <a:off x="4930461" y="2496312"/>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E163680-A6C7-A2F4-A09D-A617EA66F42B}"/>
              </a:ext>
            </a:extLst>
          </p:cNvPr>
          <p:cNvSpPr txBox="1"/>
          <p:nvPr/>
        </p:nvSpPr>
        <p:spPr>
          <a:xfrm>
            <a:off x="4998842"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xtAdmin">
            <a:extLst>
              <a:ext uri="{FF2B5EF4-FFF2-40B4-BE49-F238E27FC236}">
                <a16:creationId xmlns:a16="http://schemas.microsoft.com/office/drawing/2014/main" id="{79DAA051-AD34-EAD9-25D3-884865AF107C}"/>
              </a:ext>
            </a:extLst>
          </p:cNvPr>
          <p:cNvSpPr txBox="1"/>
          <p:nvPr/>
        </p:nvSpPr>
        <p:spPr>
          <a:xfrm>
            <a:off x="5107872" y="301908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extBox 7">
            <a:extLst>
              <a:ext uri="{FF2B5EF4-FFF2-40B4-BE49-F238E27FC236}">
                <a16:creationId xmlns:a16="http://schemas.microsoft.com/office/drawing/2014/main" id="{84C11CD5-813B-3F8B-5A92-2852133C9568}"/>
              </a:ext>
            </a:extLst>
          </p:cNvPr>
          <p:cNvSpPr txBox="1"/>
          <p:nvPr/>
        </p:nvSpPr>
        <p:spPr>
          <a:xfrm>
            <a:off x="11494301"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Tree>
    <p:extLst>
      <p:ext uri="{BB962C8B-B14F-4D97-AF65-F5344CB8AC3E}">
        <p14:creationId xmlns:p14="http://schemas.microsoft.com/office/powerpoint/2010/main" val="7215360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
        <p:nvSpPr>
          <p:cNvPr id="22" name="Rectangle: Rounded Corners 21">
            <a:extLst>
              <a:ext uri="{FF2B5EF4-FFF2-40B4-BE49-F238E27FC236}">
                <a16:creationId xmlns:a16="http://schemas.microsoft.com/office/drawing/2014/main" id="{F89F9F4D-F80F-C320-2137-1E4251D0F259}"/>
              </a:ext>
            </a:extLst>
          </p:cNvPr>
          <p:cNvSpPr/>
          <p:nvPr/>
        </p:nvSpPr>
        <p:spPr>
          <a:xfrm>
            <a:off x="-3846006" y="1465798"/>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F97CAEEA-BB45-2936-0893-4CF622E25EBE}"/>
              </a:ext>
            </a:extLst>
          </p:cNvPr>
          <p:cNvSpPr txBox="1"/>
          <p:nvPr/>
        </p:nvSpPr>
        <p:spPr>
          <a:xfrm>
            <a:off x="-3777626" y="1456273"/>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0" name="Rectangle: Rounded Corners 29">
            <a:extLst>
              <a:ext uri="{FF2B5EF4-FFF2-40B4-BE49-F238E27FC236}">
                <a16:creationId xmlns:a16="http://schemas.microsoft.com/office/drawing/2014/main" id="{AE6832A4-2A05-9444-0684-F21970B017A9}"/>
              </a:ext>
            </a:extLst>
          </p:cNvPr>
          <p:cNvSpPr/>
          <p:nvPr/>
        </p:nvSpPr>
        <p:spPr>
          <a:xfrm>
            <a:off x="1577662" y="2496312"/>
            <a:ext cx="2297651"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B4127DBD-6143-A951-F6B1-656075A1B709}"/>
              </a:ext>
            </a:extLst>
          </p:cNvPr>
          <p:cNvSpPr txBox="1"/>
          <p:nvPr/>
        </p:nvSpPr>
        <p:spPr>
          <a:xfrm>
            <a:off x="1646043"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2" name="!!txtAdmin">
            <a:extLst>
              <a:ext uri="{FF2B5EF4-FFF2-40B4-BE49-F238E27FC236}">
                <a16:creationId xmlns:a16="http://schemas.microsoft.com/office/drawing/2014/main" id="{2EA7FE10-C105-03B8-2E09-7A7A5FBA61E5}"/>
              </a:ext>
            </a:extLst>
          </p:cNvPr>
          <p:cNvSpPr txBox="1"/>
          <p:nvPr/>
        </p:nvSpPr>
        <p:spPr>
          <a:xfrm>
            <a:off x="1755073" y="3048114"/>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cxnSp>
        <p:nvCxnSpPr>
          <p:cNvPr id="25" name="!!Arrow 6">
            <a:extLst>
              <a:ext uri="{FF2B5EF4-FFF2-40B4-BE49-F238E27FC236}">
                <a16:creationId xmlns:a16="http://schemas.microsoft.com/office/drawing/2014/main" id="{9510E8DC-4FE0-FFFF-8456-5C547A110541}"/>
              </a:ext>
            </a:extLst>
          </p:cNvPr>
          <p:cNvCxnSpPr>
            <a:cxnSpLocks/>
          </p:cNvCxnSpPr>
          <p:nvPr/>
        </p:nvCxnSpPr>
        <p:spPr>
          <a:xfrm>
            <a:off x="3672114" y="3211290"/>
            <a:ext cx="355672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35" name="!!Arrow 3">
            <a:extLst>
              <a:ext uri="{FF2B5EF4-FFF2-40B4-BE49-F238E27FC236}">
                <a16:creationId xmlns:a16="http://schemas.microsoft.com/office/drawing/2014/main" id="{4CD03522-1ED4-B18E-1B4E-77B0F0395A2A}"/>
              </a:ext>
            </a:extLst>
          </p:cNvPr>
          <p:cNvCxnSpPr>
            <a:cxnSpLocks/>
          </p:cNvCxnSpPr>
          <p:nvPr/>
        </p:nvCxnSpPr>
        <p:spPr>
          <a:xfrm flipV="1">
            <a:off x="2308438" y="6997459"/>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Txt4">
            <a:extLst>
              <a:ext uri="{FF2B5EF4-FFF2-40B4-BE49-F238E27FC236}">
                <a16:creationId xmlns:a16="http://schemas.microsoft.com/office/drawing/2014/main" id="{EBEBF413-9E8C-9303-D4E2-8B07C3D4B838}"/>
              </a:ext>
            </a:extLst>
          </p:cNvPr>
          <p:cNvSpPr txBox="1"/>
          <p:nvPr/>
        </p:nvSpPr>
        <p:spPr>
          <a:xfrm>
            <a:off x="509275" y="8023262"/>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and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a:t>
            </a:r>
          </a:p>
        </p:txBody>
      </p: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right)">
                                      <p:cBhvr>
                                        <p:cTn id="7" dur="500"/>
                                        <p:tgtEl>
                                          <p:spTgt spid="2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36" name="Rectangle: Rounded Corners 35">
            <a:extLst>
              <a:ext uri="{FF2B5EF4-FFF2-40B4-BE49-F238E27FC236}">
                <a16:creationId xmlns:a16="http://schemas.microsoft.com/office/drawing/2014/main" id="{90AF6319-ED19-B8A9-2B5A-640D1977AC5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pic>
        <p:nvPicPr>
          <p:cNvPr id="34" name="Picture 33">
            <a:extLst>
              <a:ext uri="{FF2B5EF4-FFF2-40B4-BE49-F238E27FC236}">
                <a16:creationId xmlns:a16="http://schemas.microsoft.com/office/drawing/2014/main" id="{4FEC1CE1-057B-B1C8-056B-661B07007208}"/>
              </a:ext>
            </a:extLst>
          </p:cNvPr>
          <p:cNvPicPr>
            <a:picLocks noChangeAspect="1"/>
          </p:cNvPicPr>
          <p:nvPr/>
        </p:nvPicPr>
        <p:blipFill>
          <a:blip r:embed="rId3"/>
          <a:stretch>
            <a:fillRect/>
          </a:stretch>
        </p:blipFill>
        <p:spPr>
          <a:xfrm>
            <a:off x="6493743" y="6889872"/>
            <a:ext cx="3734182" cy="3261961"/>
          </a:xfrm>
          <a:prstGeom prst="rect">
            <a:avLst/>
          </a:prstGeom>
        </p:spPr>
      </p:pic>
      <p:cxnSp>
        <p:nvCxnSpPr>
          <p:cNvPr id="37" name="!!Arrow 6">
            <a:extLst>
              <a:ext uri="{FF2B5EF4-FFF2-40B4-BE49-F238E27FC236}">
                <a16:creationId xmlns:a16="http://schemas.microsoft.com/office/drawing/2014/main" id="{FCCAEE70-3214-085F-50A2-1531D4A21F72}"/>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14038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12448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194587" y="2234299"/>
            <a:ext cx="2239254" cy="2389401"/>
          </a:xfrm>
          <a:prstGeom prst="rect">
            <a:avLst/>
          </a:prstGeom>
        </p:spPr>
      </p:pic>
    </p:spTree>
    <p:extLst>
      <p:ext uri="{BB962C8B-B14F-4D97-AF65-F5344CB8AC3E}">
        <p14:creationId xmlns:p14="http://schemas.microsoft.com/office/powerpoint/2010/main" val="3502702306"/>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A35CCD0-5755-ED33-001A-A6BDCF6B7932}"/>
              </a:ext>
            </a:extLst>
          </p:cNvPr>
          <p:cNvSpPr/>
          <p:nvPr/>
        </p:nvSpPr>
        <p:spPr>
          <a:xfrm>
            <a:off x="1567832" y="2759162"/>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Refresh">
            <a:extLst>
              <a:ext uri="{FF2B5EF4-FFF2-40B4-BE49-F238E27FC236}">
                <a16:creationId xmlns:a16="http://schemas.microsoft.com/office/drawing/2014/main" id="{B3A4E18C-3764-3FDB-0CF1-AB96CB4BD247}"/>
              </a:ext>
            </a:extLst>
          </p:cNvPr>
          <p:cNvSpPr txBox="1"/>
          <p:nvPr/>
        </p:nvSpPr>
        <p:spPr>
          <a:xfrm>
            <a:off x="1636213" y="2749637"/>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9" name="Rectangle: Rounded Corners 18">
            <a:extLst>
              <a:ext uri="{FF2B5EF4-FFF2-40B4-BE49-F238E27FC236}">
                <a16:creationId xmlns:a16="http://schemas.microsoft.com/office/drawing/2014/main" id="{4FC3D1AE-8230-A68C-0DA6-CA0EC34591F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pic>
        <p:nvPicPr>
          <p:cNvPr id="16" name="Picture 15">
            <a:extLst>
              <a:ext uri="{FF2B5EF4-FFF2-40B4-BE49-F238E27FC236}">
                <a16:creationId xmlns:a16="http://schemas.microsoft.com/office/drawing/2014/main" id="{DCF1AF5C-5C47-3E0E-D2CC-FE45C68475F0}"/>
              </a:ext>
            </a:extLst>
          </p:cNvPr>
          <p:cNvPicPr>
            <a:picLocks noChangeAspect="1"/>
          </p:cNvPicPr>
          <p:nvPr/>
        </p:nvPicPr>
        <p:blipFill>
          <a:blip r:embed="rId3"/>
          <a:stretch>
            <a:fillRect/>
          </a:stretch>
        </p:blipFill>
        <p:spPr>
          <a:xfrm>
            <a:off x="6493743" y="3914445"/>
            <a:ext cx="3734182" cy="3261961"/>
          </a:xfrm>
          <a:prstGeom prst="rect">
            <a:avLst/>
          </a:prstGeom>
        </p:spPr>
      </p:pic>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6" name="!!Arrow 6">
            <a:extLst>
              <a:ext uri="{FF2B5EF4-FFF2-40B4-BE49-F238E27FC236}">
                <a16:creationId xmlns:a16="http://schemas.microsoft.com/office/drawing/2014/main" id="{5B9FFFF7-0D91-1AD8-2C76-A5E6280BBA54}"/>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95436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pic>
        <p:nvPicPr>
          <p:cNvPr id="12" name="Picture 11">
            <a:extLst>
              <a:ext uri="{FF2B5EF4-FFF2-40B4-BE49-F238E27FC236}">
                <a16:creationId xmlns:a16="http://schemas.microsoft.com/office/drawing/2014/main" id="{5EB11E6F-2F9A-C3AF-3615-EF0F037299A3}"/>
              </a:ext>
            </a:extLst>
          </p:cNvPr>
          <p:cNvPicPr>
            <a:picLocks noChangeAspect="1"/>
          </p:cNvPicPr>
          <p:nvPr/>
        </p:nvPicPr>
        <p:blipFill>
          <a:blip r:embed="rId3"/>
          <a:stretch>
            <a:fillRect/>
          </a:stretch>
        </p:blipFill>
        <p:spPr>
          <a:xfrm>
            <a:off x="13968604" y="3740275"/>
            <a:ext cx="3734182" cy="3261961"/>
          </a:xfrm>
          <a:prstGeom prst="rect">
            <a:avLst/>
          </a:prstGeom>
        </p:spPr>
      </p:pic>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3" name="Rectangle: Rounded Corners 2">
            <a:extLst>
              <a:ext uri="{FF2B5EF4-FFF2-40B4-BE49-F238E27FC236}">
                <a16:creationId xmlns:a16="http://schemas.microsoft.com/office/drawing/2014/main" id="{3E373764-DE7B-2084-AF0F-105F7B6B8554}"/>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215577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2" grpId="0"/>
      <p:bldP spid="3"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2" name="Rectangle: Rounded Corners 1">
            <a:extLst>
              <a:ext uri="{FF2B5EF4-FFF2-40B4-BE49-F238E27FC236}">
                <a16:creationId xmlns:a16="http://schemas.microsoft.com/office/drawing/2014/main" id="{7FF27731-A7FB-5745-A3DE-3DF4E712D6CB}"/>
              </a:ext>
            </a:extLst>
          </p:cNvPr>
          <p:cNvSpPr/>
          <p:nvPr/>
        </p:nvSpPr>
        <p:spPr>
          <a:xfrm>
            <a:off x="1823262" y="4232796"/>
            <a:ext cx="1984030" cy="573163"/>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C287F3B-B892-6CE9-28A2-0E3D676C8598}"/>
              </a:ext>
            </a:extLst>
          </p:cNvPr>
          <p:cNvSpPr txBox="1"/>
          <p:nvPr/>
        </p:nvSpPr>
        <p:spPr>
          <a:xfrm>
            <a:off x="4579004" y="4272840"/>
            <a:ext cx="4764112"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a:t>
            </a:r>
            <a:r>
              <a:rPr lang="en-US" sz="2800" b="1" dirty="0">
                <a:solidFill>
                  <a:srgbClr val="DD730D"/>
                </a:solidFill>
                <a:latin typeface="Corbel" panose="020B0503020204020204" pitchFamily="34" charset="0"/>
              </a:rPr>
              <a:t>re-queries</a:t>
            </a:r>
            <a:r>
              <a:rPr lang="en-US" sz="2800" dirty="0">
                <a:solidFill>
                  <a:srgbClr val="DD730D"/>
                </a:solidFill>
                <a:latin typeface="Corbel" panose="020B0503020204020204" pitchFamily="34" charset="0"/>
              </a:rPr>
              <a:t> database, then issues a new access token</a:t>
            </a:r>
          </a:p>
        </p:txBody>
      </p:sp>
      <p:sp>
        <p:nvSpPr>
          <p:cNvPr id="4" name="Rectangle: Rounded Corners 3">
            <a:extLst>
              <a:ext uri="{FF2B5EF4-FFF2-40B4-BE49-F238E27FC236}">
                <a16:creationId xmlns:a16="http://schemas.microsoft.com/office/drawing/2014/main" id="{0E64DA62-F362-7B51-70FF-54CF6AB94FD8}"/>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444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4281547" y="313661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grpSp>
        <p:nvGrpSpPr>
          <p:cNvPr id="2" name="Group 1">
            <a:extLst>
              <a:ext uri="{FF2B5EF4-FFF2-40B4-BE49-F238E27FC236}">
                <a16:creationId xmlns:a16="http://schemas.microsoft.com/office/drawing/2014/main" id="{681BC86B-9B1D-6039-D96A-8902C04B402F}"/>
              </a:ext>
            </a:extLst>
          </p:cNvPr>
          <p:cNvGrpSpPr/>
          <p:nvPr/>
        </p:nvGrpSpPr>
        <p:grpSpPr>
          <a:xfrm>
            <a:off x="653206" y="7254183"/>
            <a:ext cx="1014813" cy="1313715"/>
            <a:chOff x="9592919" y="3281030"/>
            <a:chExt cx="2412301" cy="3122817"/>
          </a:xfrm>
        </p:grpSpPr>
        <p:sp>
          <p:nvSpPr>
            <p:cNvPr id="3" name="Freeform 158">
              <a:extLst>
                <a:ext uri="{FF2B5EF4-FFF2-40B4-BE49-F238E27FC236}">
                  <a16:creationId xmlns:a16="http://schemas.microsoft.com/office/drawing/2014/main" id="{198EFF9F-82A4-992F-B8CD-CD7DD41329A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0727F0F2-ACC6-E656-3C62-5096D417C7AD}"/>
                </a:ext>
              </a:extLst>
            </p:cNvPr>
            <p:cNvGrpSpPr/>
            <p:nvPr/>
          </p:nvGrpSpPr>
          <p:grpSpPr>
            <a:xfrm>
              <a:off x="10528695" y="4589748"/>
              <a:ext cx="560994" cy="1088627"/>
              <a:chOff x="6048941" y="4798352"/>
              <a:chExt cx="549031" cy="1349261"/>
            </a:xfrm>
          </p:grpSpPr>
          <p:grpSp>
            <p:nvGrpSpPr>
              <p:cNvPr id="19" name="Group 18">
                <a:extLst>
                  <a:ext uri="{FF2B5EF4-FFF2-40B4-BE49-F238E27FC236}">
                    <a16:creationId xmlns:a16="http://schemas.microsoft.com/office/drawing/2014/main" id="{353F3AB5-AFBB-1E5C-85C7-BA3922C8DE15}"/>
                  </a:ext>
                </a:extLst>
              </p:cNvPr>
              <p:cNvGrpSpPr/>
              <p:nvPr/>
            </p:nvGrpSpPr>
            <p:grpSpPr>
              <a:xfrm>
                <a:off x="6048941" y="4798352"/>
                <a:ext cx="542456" cy="1088197"/>
                <a:chOff x="6048941" y="4798352"/>
                <a:chExt cx="542456" cy="1088197"/>
              </a:xfrm>
            </p:grpSpPr>
            <p:sp>
              <p:nvSpPr>
                <p:cNvPr id="22" name="Freeform 159">
                  <a:extLst>
                    <a:ext uri="{FF2B5EF4-FFF2-40B4-BE49-F238E27FC236}">
                      <a16:creationId xmlns:a16="http://schemas.microsoft.com/office/drawing/2014/main" id="{566E5B23-29AD-6171-F23B-3003445A330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0">
                  <a:extLst>
                    <a:ext uri="{FF2B5EF4-FFF2-40B4-BE49-F238E27FC236}">
                      <a16:creationId xmlns:a16="http://schemas.microsoft.com/office/drawing/2014/main" id="{2DE6C609-8255-BE72-5785-DDB4EA89D29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 name="Freeform 165">
                <a:extLst>
                  <a:ext uri="{FF2B5EF4-FFF2-40B4-BE49-F238E27FC236}">
                    <a16:creationId xmlns:a16="http://schemas.microsoft.com/office/drawing/2014/main" id="{A52753F3-06D7-1A60-FBE2-FFE405F4A46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161">
              <a:extLst>
                <a:ext uri="{FF2B5EF4-FFF2-40B4-BE49-F238E27FC236}">
                  <a16:creationId xmlns:a16="http://schemas.microsoft.com/office/drawing/2014/main" id="{D8E11255-D499-8F23-E251-7F39A3EA9E8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BFB05D8D-5F9D-EA2E-BDE5-DDF468DB425D}"/>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A46EBB5D-18BD-61BB-9CEE-5A8A6100AF05}"/>
              </a:ext>
            </a:extLst>
          </p:cNvPr>
          <p:cNvPicPr>
            <a:picLocks noChangeAspect="1"/>
          </p:cNvPicPr>
          <p:nvPr/>
        </p:nvPicPr>
        <p:blipFill>
          <a:blip r:embed="rId3"/>
          <a:stretch>
            <a:fillRect/>
          </a:stretch>
        </p:blipFill>
        <p:spPr>
          <a:xfrm>
            <a:off x="10575671" y="8747579"/>
            <a:ext cx="930283" cy="992661"/>
          </a:xfrm>
          <a:prstGeom prst="rect">
            <a:avLst/>
          </a:prstGeom>
        </p:spPr>
      </p:pic>
      <p:sp>
        <p:nvSpPr>
          <p:cNvPr id="25" name="Rectangle: Rounded Corners 24">
            <a:extLst>
              <a:ext uri="{FF2B5EF4-FFF2-40B4-BE49-F238E27FC236}">
                <a16:creationId xmlns:a16="http://schemas.microsoft.com/office/drawing/2014/main" id="{B3A9F6AA-DBB0-438C-45E2-0091B7A7997A}"/>
              </a:ext>
            </a:extLst>
          </p:cNvPr>
          <p:cNvSpPr/>
          <p:nvPr/>
        </p:nvSpPr>
        <p:spPr>
          <a:xfrm>
            <a:off x="12406744" y="7863610"/>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4795963C-08DD-D545-2477-C452158CB0C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08405" y="8080055"/>
            <a:ext cx="549132" cy="549132"/>
          </a:xfrm>
          <a:prstGeom prst="rect">
            <a:avLst/>
          </a:prstGeom>
        </p:spPr>
      </p:pic>
      <p:sp>
        <p:nvSpPr>
          <p:cNvPr id="28" name="!!ApiKeyTxt">
            <a:extLst>
              <a:ext uri="{FF2B5EF4-FFF2-40B4-BE49-F238E27FC236}">
                <a16:creationId xmlns:a16="http://schemas.microsoft.com/office/drawing/2014/main" id="{E522FA60-BAB6-BDC3-0624-ECE92E603CE6}"/>
              </a:ext>
            </a:extLst>
          </p:cNvPr>
          <p:cNvSpPr txBox="1"/>
          <p:nvPr/>
        </p:nvSpPr>
        <p:spPr>
          <a:xfrm>
            <a:off x="13372352" y="8154566"/>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4D04276F-60EC-68F1-88DC-04BFCB7A7703}"/>
              </a:ext>
            </a:extLst>
          </p:cNvPr>
          <p:cNvSpPr txBox="1"/>
          <p:nvPr/>
        </p:nvSpPr>
        <p:spPr>
          <a:xfrm>
            <a:off x="13049122" y="8154566"/>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30" name="Picture 29">
            <a:extLst>
              <a:ext uri="{FF2B5EF4-FFF2-40B4-BE49-F238E27FC236}">
                <a16:creationId xmlns:a16="http://schemas.microsoft.com/office/drawing/2014/main" id="{01B705E3-EAF8-C2DB-A294-252B16279FA1}"/>
              </a:ext>
            </a:extLst>
          </p:cNvPr>
          <p:cNvPicPr>
            <a:picLocks noChangeAspect="1"/>
          </p:cNvPicPr>
          <p:nvPr/>
        </p:nvPicPr>
        <p:blipFill>
          <a:blip r:embed="rId3"/>
          <a:stretch>
            <a:fillRect/>
          </a:stretch>
        </p:blipFill>
        <p:spPr>
          <a:xfrm>
            <a:off x="10575672" y="6870949"/>
            <a:ext cx="930283" cy="992661"/>
          </a:xfrm>
          <a:prstGeom prst="rect">
            <a:avLst/>
          </a:prstGeom>
        </p:spPr>
      </p:pic>
      <p:cxnSp>
        <p:nvCxnSpPr>
          <p:cNvPr id="31" name="Arrow 1">
            <a:extLst>
              <a:ext uri="{FF2B5EF4-FFF2-40B4-BE49-F238E27FC236}">
                <a16:creationId xmlns:a16="http://schemas.microsoft.com/office/drawing/2014/main" id="{B57C2389-18B7-8AE7-CCF2-969E4457BFD5}"/>
              </a:ext>
            </a:extLst>
          </p:cNvPr>
          <p:cNvCxnSpPr>
            <a:cxnSpLocks/>
          </p:cNvCxnSpPr>
          <p:nvPr/>
        </p:nvCxnSpPr>
        <p:spPr>
          <a:xfrm>
            <a:off x="11505954" y="7762033"/>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2" name="Arrow 1">
            <a:extLst>
              <a:ext uri="{FF2B5EF4-FFF2-40B4-BE49-F238E27FC236}">
                <a16:creationId xmlns:a16="http://schemas.microsoft.com/office/drawing/2014/main" id="{21849C48-738E-180E-C0C9-0637703920C0}"/>
              </a:ext>
            </a:extLst>
          </p:cNvPr>
          <p:cNvCxnSpPr>
            <a:cxnSpLocks/>
          </p:cNvCxnSpPr>
          <p:nvPr/>
        </p:nvCxnSpPr>
        <p:spPr>
          <a:xfrm flipV="1">
            <a:off x="11516282" y="8480879"/>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5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7" name="!!Arrow 4">
            <a:extLst>
              <a:ext uri="{FF2B5EF4-FFF2-40B4-BE49-F238E27FC236}">
                <a16:creationId xmlns:a16="http://schemas.microsoft.com/office/drawing/2014/main" id="{E6786259-D222-D0BF-A8AB-D822FFBC624E}"/>
              </a:ext>
            </a:extLst>
          </p:cNvPr>
          <p:cNvCxnSpPr>
            <a:cxnSpLocks/>
          </p:cNvCxnSpPr>
          <p:nvPr/>
        </p:nvCxnSpPr>
        <p:spPr>
          <a:xfrm flipH="1">
            <a:off x="3687004" y="2374469"/>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8" name="!!Arrow 4">
            <a:extLst>
              <a:ext uri="{FF2B5EF4-FFF2-40B4-BE49-F238E27FC236}">
                <a16:creationId xmlns:a16="http://schemas.microsoft.com/office/drawing/2014/main" id="{96E9E8AD-AD60-D281-6B2D-A49D13F3E846}"/>
              </a:ext>
            </a:extLst>
          </p:cNvPr>
          <p:cNvCxnSpPr>
            <a:cxnSpLocks/>
          </p:cNvCxnSpPr>
          <p:nvPr/>
        </p:nvCxnSpPr>
        <p:spPr>
          <a:xfrm>
            <a:off x="3740048" y="2719772"/>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1970982"/>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2774213"/>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276506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111634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right)">
                                      <p:cBhvr>
                                        <p:cTn id="11" dur="500"/>
                                        <p:tgtEl>
                                          <p:spTgt spid="18"/>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right)">
                                      <p:cBhvr>
                                        <p:cTn id="14" dur="500"/>
                                        <p:tgtEl>
                                          <p:spTgt spid="30"/>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right)">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3687819"/>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4491050"/>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4481906"/>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3" name="!!Arrow 4">
            <a:extLst>
              <a:ext uri="{FF2B5EF4-FFF2-40B4-BE49-F238E27FC236}">
                <a16:creationId xmlns:a16="http://schemas.microsoft.com/office/drawing/2014/main" id="{E7E4A631-AD8B-99A7-D91B-E84CA9221D54}"/>
              </a:ext>
            </a:extLst>
          </p:cNvPr>
          <p:cNvCxnSpPr>
            <a:cxnSpLocks/>
          </p:cNvCxnSpPr>
          <p:nvPr/>
        </p:nvCxnSpPr>
        <p:spPr>
          <a:xfrm flipH="1">
            <a:off x="3787105" y="4336023"/>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914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59302"/>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416475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59302"/>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1267668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pic>
        <p:nvPicPr>
          <p:cNvPr id="6" name="Picture 5">
            <a:extLst>
              <a:ext uri="{FF2B5EF4-FFF2-40B4-BE49-F238E27FC236}">
                <a16:creationId xmlns:a16="http://schemas.microsoft.com/office/drawing/2014/main" id="{5D9FE4DE-6F2E-250C-D89A-0670E08F9D67}"/>
              </a:ext>
            </a:extLst>
          </p:cNvPr>
          <p:cNvPicPr>
            <a:picLocks noChangeAspect="1"/>
          </p:cNvPicPr>
          <p:nvPr/>
        </p:nvPicPr>
        <p:blipFill>
          <a:blip r:embed="rId4"/>
          <a:stretch>
            <a:fillRect/>
          </a:stretch>
        </p:blipFill>
        <p:spPr>
          <a:xfrm>
            <a:off x="12139534" y="2076826"/>
            <a:ext cx="2391507" cy="1266688"/>
          </a:xfrm>
          <a:prstGeom prst="rect">
            <a:avLst/>
          </a:prstGeom>
        </p:spPr>
      </p:pic>
      <p:pic>
        <p:nvPicPr>
          <p:cNvPr id="18" name="Picture 17">
            <a:extLst>
              <a:ext uri="{FF2B5EF4-FFF2-40B4-BE49-F238E27FC236}">
                <a16:creationId xmlns:a16="http://schemas.microsoft.com/office/drawing/2014/main" id="{8B084832-0CDA-BD01-3193-D19A31976BF7}"/>
              </a:ext>
            </a:extLst>
          </p:cNvPr>
          <p:cNvPicPr>
            <a:picLocks noChangeAspect="1"/>
          </p:cNvPicPr>
          <p:nvPr/>
        </p:nvPicPr>
        <p:blipFill>
          <a:blip r:embed="rId5"/>
          <a:stretch>
            <a:fillRect/>
          </a:stretch>
        </p:blipFill>
        <p:spPr>
          <a:xfrm>
            <a:off x="-1424993" y="1945826"/>
            <a:ext cx="1325060" cy="1413909"/>
          </a:xfrm>
          <a:prstGeom prst="rect">
            <a:avLst/>
          </a:prstGeom>
        </p:spPr>
      </p:pic>
      <p:grpSp>
        <p:nvGrpSpPr>
          <p:cNvPr id="19" name="Group 18">
            <a:extLst>
              <a:ext uri="{FF2B5EF4-FFF2-40B4-BE49-F238E27FC236}">
                <a16:creationId xmlns:a16="http://schemas.microsoft.com/office/drawing/2014/main" id="{FAA6F38E-4026-4113-F4B7-47807BAD7246}"/>
              </a:ext>
            </a:extLst>
          </p:cNvPr>
          <p:cNvGrpSpPr/>
          <p:nvPr/>
        </p:nvGrpSpPr>
        <p:grpSpPr>
          <a:xfrm>
            <a:off x="-2033988" y="6427947"/>
            <a:ext cx="1014813" cy="1313715"/>
            <a:chOff x="9592919" y="3281030"/>
            <a:chExt cx="2412301" cy="3122817"/>
          </a:xfrm>
        </p:grpSpPr>
        <p:sp>
          <p:nvSpPr>
            <p:cNvPr id="20" name="Freeform 158">
              <a:extLst>
                <a:ext uri="{FF2B5EF4-FFF2-40B4-BE49-F238E27FC236}">
                  <a16:creationId xmlns:a16="http://schemas.microsoft.com/office/drawing/2014/main" id="{F65F8720-D740-BD44-5ECF-1D9B7EAEFB7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377CAB2B-4FAD-B658-AB07-9FF7CF96F0A3}"/>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D7AD40BB-6E9A-70D9-1F68-8F25E9D92C35}"/>
                  </a:ext>
                </a:extLst>
              </p:cNvPr>
              <p:cNvGrpSpPr/>
              <p:nvPr/>
            </p:nvGrpSpPr>
            <p:grpSpPr>
              <a:xfrm>
                <a:off x="6048941" y="4798352"/>
                <a:ext cx="542456" cy="1088197"/>
                <a:chOff x="6048941" y="4798352"/>
                <a:chExt cx="542456" cy="1088197"/>
              </a:xfrm>
            </p:grpSpPr>
            <p:sp>
              <p:nvSpPr>
                <p:cNvPr id="31" name="Freeform 159">
                  <a:extLst>
                    <a:ext uri="{FF2B5EF4-FFF2-40B4-BE49-F238E27FC236}">
                      <a16:creationId xmlns:a16="http://schemas.microsoft.com/office/drawing/2014/main" id="{2D8F6676-A6B2-E2E4-FC11-BF31A56E7A9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4881B59A-09E2-8B66-2251-BF1AA1A95B4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9E19906E-5CD4-84E8-AFAD-939545DE562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 name="Freeform 161">
              <a:extLst>
                <a:ext uri="{FF2B5EF4-FFF2-40B4-BE49-F238E27FC236}">
                  <a16:creationId xmlns:a16="http://schemas.microsoft.com/office/drawing/2014/main" id="{64FA98AE-BC8E-CA2F-A9DE-B6CE139C9A2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C0205F32-832A-5102-DA93-5E7BE07A0B4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2">
            <a:extLst>
              <a:ext uri="{FF2B5EF4-FFF2-40B4-BE49-F238E27FC236}">
                <a16:creationId xmlns:a16="http://schemas.microsoft.com/office/drawing/2014/main" id="{427752C9-8F6E-2CD5-6ABE-0FB170A709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3319" y="6868940"/>
            <a:ext cx="943974" cy="116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88170</TotalTime>
  <Words>12578</Words>
  <Application>Microsoft Office PowerPoint</Application>
  <PresentationFormat>Widescreen</PresentationFormat>
  <Paragraphs>2139</Paragraphs>
  <Slides>136</Slides>
  <Notes>136</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136</vt:i4>
      </vt:variant>
    </vt:vector>
  </HeadingPairs>
  <TitlesOfParts>
    <vt:vector size="147" baseType="lpstr">
      <vt:lpstr>Arial</vt:lpstr>
      <vt:lpstr>Arial Black</vt:lpstr>
      <vt:lpstr>Calibri</vt:lpstr>
      <vt:lpstr>Calibri Light</vt:lpstr>
      <vt:lpstr>Consolas</vt:lpstr>
      <vt:lpstr>Corbel</vt:lpstr>
      <vt:lpstr>Corbel Light</vt:lpstr>
      <vt:lpstr>Courier New</vt:lpstr>
      <vt:lpstr>Roboto</vt:lpstr>
      <vt:lpstr>Segoe Print</vt:lpstr>
      <vt:lpstr>Office Theme</vt:lpstr>
      <vt:lpstr>Practical Auth(entication|orization) A security primer for developers</vt:lpstr>
      <vt:lpstr>My rookie mistake</vt:lpstr>
      <vt:lpstr>My rookie mistake</vt:lpstr>
      <vt:lpstr>This is not an advanced security session!</vt:lpstr>
      <vt:lpstr>This is not “how to use &lt;foo&gt; in &lt;lang&gt;”</vt:lpstr>
      <vt:lpstr>This is “understanding your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1362</cp:revision>
  <dcterms:created xsi:type="dcterms:W3CDTF">2013-12-09T01:29:59Z</dcterms:created>
  <dcterms:modified xsi:type="dcterms:W3CDTF">2023-12-17T11:44:14Z</dcterms:modified>
</cp:coreProperties>
</file>